
<file path=[Content_Types].xml><?xml version="1.0" encoding="utf-8"?>
<Types xmlns="http://schemas.openxmlformats.org/package/2006/content-types">
  <Default Extension="1" ContentType="image/jpeg"/>
  <Default Extension="docx" ContentType="application/vnd.openxmlformats-officedocument.wordprocessingml.document"/>
  <Default Extension="emf" ContentType="image/x-emf"/>
  <Default Extension="jpeg" ContentType="image/jpeg"/>
  <Default Extension="jpg" ContentType="image/gif"/>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58" r:id="rId7"/>
    <p:sldId id="260" r:id="rId8"/>
    <p:sldId id="263" r:id="rId9"/>
    <p:sldId id="259" r:id="rId10"/>
    <p:sldId id="262" r:id="rId11"/>
    <p:sldId id="267" r:id="rId12"/>
    <p:sldId id="264" r:id="rId13"/>
    <p:sldId id="261" r:id="rId14"/>
    <p:sldId id="268" r:id="rId15"/>
    <p:sldId id="269" r:id="rId16"/>
    <p:sldId id="270" r:id="rId17"/>
    <p:sldId id="266" r:id="rId18"/>
  </p:sldIdLst>
  <p:sldSz cx="9906000" cy="6858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ouise Gettings" initials="LG" lastIdx="1" clrIdx="0">
    <p:extLst>
      <p:ext uri="{19B8F6BF-5375-455C-9EA6-DF929625EA0E}">
        <p15:presenceInfo xmlns:p15="http://schemas.microsoft.com/office/powerpoint/2012/main" userId="S::Louise.Gettings@wiganboroughCCG.nhs.uk::d969d7b3-dbe2-42a1-807b-191719101e1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2C6"/>
    <a:srgbClr val="E7A1C6"/>
    <a:srgbClr val="005EB8"/>
    <a:srgbClr val="B8F2FA"/>
    <a:srgbClr val="7CE7F6"/>
    <a:srgbClr val="7CF6E2"/>
    <a:srgbClr val="78BE20"/>
    <a:srgbClr val="ED8B00"/>
    <a:srgbClr val="FAE10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1252" y="56"/>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image" Target="../media/image6.e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l="34050" t="17081" r="8034" b="31454"/>
          <a:stretch>
            <a:fillRect/>
          </a:stretch>
        </p:blipFill>
        <p:spPr bwMode="auto">
          <a:xfrm>
            <a:off x="6356351" y="188913"/>
            <a:ext cx="3355314" cy="123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742950" y="2130432"/>
            <a:ext cx="84201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3848567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extLst>
              <a:ext uri="{28A0092B-C50C-407E-A947-70E740481C1C}">
                <a14:useLocalDpi xmlns:a14="http://schemas.microsoft.com/office/drawing/2010/main" val="0"/>
              </a:ext>
            </a:extLst>
          </a:blip>
          <a:srcRect l="34050" t="17081" r="8034" b="31454"/>
          <a:stretch>
            <a:fillRect/>
          </a:stretch>
        </p:blipFill>
        <p:spPr bwMode="auto">
          <a:xfrm>
            <a:off x="7371027" y="188913"/>
            <a:ext cx="2340637"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95300" y="845840"/>
            <a:ext cx="8915400" cy="1143000"/>
          </a:xfrm>
        </p:spPr>
        <p:txBody>
          <a:bodyPr/>
          <a:lstStyle>
            <a:lvl1pPr>
              <a:defRPr>
                <a:solidFill>
                  <a:srgbClr val="0072C6"/>
                </a:solidFill>
              </a:defRPr>
            </a:lvl1pPr>
          </a:lstStyle>
          <a:p>
            <a:r>
              <a:rPr lang="en-US" dirty="0"/>
              <a:t>Click to edit Master title style</a:t>
            </a:r>
            <a:endParaRPr lang="en-GB" dirty="0"/>
          </a:p>
        </p:txBody>
      </p:sp>
      <p:sp>
        <p:nvSpPr>
          <p:cNvPr id="3" name="Vertical Text Placeholder 2"/>
          <p:cNvSpPr>
            <a:spLocks noGrp="1"/>
          </p:cNvSpPr>
          <p:nvPr>
            <p:ph type="body" orient="vert" idx="1"/>
          </p:nvPr>
        </p:nvSpPr>
        <p:spPr>
          <a:xfrm>
            <a:off x="495300" y="1988840"/>
            <a:ext cx="8915400" cy="41373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32290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extLst>
              <a:ext uri="{28A0092B-C50C-407E-A947-70E740481C1C}">
                <a14:useLocalDpi xmlns:a14="http://schemas.microsoft.com/office/drawing/2010/main" val="0"/>
              </a:ext>
            </a:extLst>
          </a:blip>
          <a:srcRect l="34050" t="17081" r="8034" b="31454"/>
          <a:stretch>
            <a:fillRect/>
          </a:stretch>
        </p:blipFill>
        <p:spPr bwMode="auto">
          <a:xfrm>
            <a:off x="7371027" y="188913"/>
            <a:ext cx="2340637"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7181850" y="1124744"/>
            <a:ext cx="2217644" cy="5001425"/>
          </a:xfrm>
        </p:spPr>
        <p:txBody>
          <a:bodyPr vert="eaVert"/>
          <a:lstStyle>
            <a:lvl1pPr>
              <a:defRPr>
                <a:solidFill>
                  <a:srgbClr val="0072C6"/>
                </a:solidFill>
              </a:defRPr>
            </a:lvl1pPr>
          </a:lstStyle>
          <a:p>
            <a:r>
              <a:rPr lang="en-US" dirty="0"/>
              <a:t>Click to edit Master title style</a:t>
            </a:r>
            <a:endParaRPr lang="en-GB" dirty="0"/>
          </a:p>
        </p:txBody>
      </p:sp>
      <p:sp>
        <p:nvSpPr>
          <p:cNvPr id="3" name="Vertical Text Placeholder 2"/>
          <p:cNvSpPr>
            <a:spLocks noGrp="1"/>
          </p:cNvSpPr>
          <p:nvPr>
            <p:ph type="body" orient="vert" idx="1"/>
          </p:nvPr>
        </p:nvSpPr>
        <p:spPr>
          <a:xfrm>
            <a:off x="495300" y="274645"/>
            <a:ext cx="65214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829233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7801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extLst>
              <a:ext uri="{28A0092B-C50C-407E-A947-70E740481C1C}">
                <a14:useLocalDpi xmlns:a14="http://schemas.microsoft.com/office/drawing/2010/main" val="0"/>
              </a:ext>
            </a:extLst>
          </a:blip>
          <a:srcRect l="34050" t="17081" r="8034" b="31454"/>
          <a:stretch>
            <a:fillRect/>
          </a:stretch>
        </p:blipFill>
        <p:spPr bwMode="auto">
          <a:xfrm>
            <a:off x="7371027" y="188913"/>
            <a:ext cx="2340637"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95300" y="845840"/>
            <a:ext cx="8915400" cy="1143000"/>
          </a:xfrm>
        </p:spPr>
        <p:txBody>
          <a:bodyPr/>
          <a:lstStyle>
            <a:lvl1pPr>
              <a:defRPr>
                <a:solidFill>
                  <a:srgbClr val="0072C6"/>
                </a:solidFill>
              </a:defRPr>
            </a:lvl1pPr>
          </a:lstStyle>
          <a:p>
            <a:r>
              <a:rPr lang="en-US" dirty="0"/>
              <a:t>Click to edit Master title style</a:t>
            </a:r>
            <a:endParaRPr lang="en-GB" dirty="0"/>
          </a:p>
        </p:txBody>
      </p:sp>
      <p:sp>
        <p:nvSpPr>
          <p:cNvPr id="3" name="Content Placeholder 2"/>
          <p:cNvSpPr>
            <a:spLocks noGrp="1"/>
          </p:cNvSpPr>
          <p:nvPr>
            <p:ph idx="1"/>
          </p:nvPr>
        </p:nvSpPr>
        <p:spPr>
          <a:xfrm>
            <a:off x="495300" y="1988840"/>
            <a:ext cx="8915400" cy="41373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68746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extLst>
              <a:ext uri="{28A0092B-C50C-407E-A947-70E740481C1C}">
                <a14:useLocalDpi xmlns:a14="http://schemas.microsoft.com/office/drawing/2010/main" val="0"/>
              </a:ext>
            </a:extLst>
          </a:blip>
          <a:srcRect l="34050" t="17081" r="8034" b="31454"/>
          <a:stretch>
            <a:fillRect/>
          </a:stretch>
        </p:blipFill>
        <p:spPr bwMode="auto">
          <a:xfrm>
            <a:off x="7371027" y="188913"/>
            <a:ext cx="2340637"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82506" y="4406907"/>
            <a:ext cx="84201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rgbClr val="0072C6"/>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629607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l="34050" t="17081" r="8034" b="31454"/>
          <a:stretch>
            <a:fillRect/>
          </a:stretch>
        </p:blipFill>
        <p:spPr bwMode="auto">
          <a:xfrm>
            <a:off x="7371027" y="188913"/>
            <a:ext cx="2340637"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95300" y="845840"/>
            <a:ext cx="8915400" cy="1143000"/>
          </a:xfrm>
        </p:spPr>
        <p:txBody>
          <a:bodyPr/>
          <a:lstStyle>
            <a:lvl1pPr>
              <a:defRPr>
                <a:solidFill>
                  <a:srgbClr val="0072C6"/>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495300" y="1988841"/>
            <a:ext cx="4375150" cy="413732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5035550" y="1988841"/>
            <a:ext cx="4375150" cy="413732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029361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l="34050" t="17081" r="8034" b="31454"/>
          <a:stretch>
            <a:fillRect/>
          </a:stretch>
        </p:blipFill>
        <p:spPr bwMode="auto">
          <a:xfrm>
            <a:off x="7371027" y="188913"/>
            <a:ext cx="2340637"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95300" y="845840"/>
            <a:ext cx="8915400" cy="1143000"/>
          </a:xfrm>
        </p:spPr>
        <p:txBody>
          <a:bodyPr/>
          <a:lstStyle>
            <a:lvl1pPr>
              <a:defRPr>
                <a:solidFill>
                  <a:srgbClr val="0072C6"/>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495300" y="1988840"/>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95300" y="2636912"/>
            <a:ext cx="4376870" cy="34892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5032114" y="1997150"/>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032114" y="2636912"/>
            <a:ext cx="4378590" cy="348925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997863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l="34050" t="17081" r="8034" b="31454"/>
          <a:stretch>
            <a:fillRect/>
          </a:stretch>
        </p:blipFill>
        <p:spPr bwMode="auto">
          <a:xfrm>
            <a:off x="7371027" y="188913"/>
            <a:ext cx="2340637"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95300" y="845840"/>
            <a:ext cx="8915400" cy="1143000"/>
          </a:xfrm>
        </p:spPr>
        <p:txBody>
          <a:bodyPr/>
          <a:lstStyle>
            <a:lvl1pPr>
              <a:defRPr>
                <a:solidFill>
                  <a:srgbClr val="0072C6"/>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10757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cstate="print">
            <a:extLst>
              <a:ext uri="{28A0092B-C50C-407E-A947-70E740481C1C}">
                <a14:useLocalDpi xmlns:a14="http://schemas.microsoft.com/office/drawing/2010/main" val="0"/>
              </a:ext>
            </a:extLst>
          </a:blip>
          <a:srcRect l="34050" t="17081" r="8034" b="31454"/>
          <a:stretch>
            <a:fillRect/>
          </a:stretch>
        </p:blipFill>
        <p:spPr bwMode="auto">
          <a:xfrm>
            <a:off x="7371027" y="188913"/>
            <a:ext cx="2340637"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9585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l="34050" t="17081" r="8034" b="31454"/>
          <a:stretch>
            <a:fillRect/>
          </a:stretch>
        </p:blipFill>
        <p:spPr bwMode="auto">
          <a:xfrm>
            <a:off x="7371027" y="188913"/>
            <a:ext cx="2340637"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95300" y="273050"/>
            <a:ext cx="3259006" cy="1162050"/>
          </a:xfrm>
        </p:spPr>
        <p:txBody>
          <a:bodyPr anchor="b"/>
          <a:lstStyle>
            <a:lvl1pPr algn="l">
              <a:defRPr sz="2000" b="1">
                <a:solidFill>
                  <a:srgbClr val="0072C6"/>
                </a:solidFill>
              </a:defRPr>
            </a:lvl1pPr>
          </a:lstStyle>
          <a:p>
            <a:r>
              <a:rPr lang="en-US" dirty="0"/>
              <a:t>Click to edit Master title style</a:t>
            </a:r>
            <a:endParaRPr lang="en-GB" dirty="0"/>
          </a:p>
        </p:txBody>
      </p:sp>
      <p:sp>
        <p:nvSpPr>
          <p:cNvPr id="3" name="Content Placeholder 2"/>
          <p:cNvSpPr>
            <a:spLocks noGrp="1"/>
          </p:cNvSpPr>
          <p:nvPr>
            <p:ph idx="1"/>
          </p:nvPr>
        </p:nvSpPr>
        <p:spPr>
          <a:xfrm>
            <a:off x="3872972" y="1050925"/>
            <a:ext cx="5537729" cy="507524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495300" y="1435103"/>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46856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l="34050" t="17081" r="8034" b="31454"/>
          <a:stretch>
            <a:fillRect/>
          </a:stretch>
        </p:blipFill>
        <p:spPr bwMode="auto">
          <a:xfrm>
            <a:off x="7371027" y="188913"/>
            <a:ext cx="2340637"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941645" y="4800600"/>
            <a:ext cx="5943600" cy="566738"/>
          </a:xfrm>
        </p:spPr>
        <p:txBody>
          <a:bodyPr anchor="b"/>
          <a:lstStyle>
            <a:lvl1pPr algn="l">
              <a:defRPr sz="2000" b="1">
                <a:solidFill>
                  <a:srgbClr val="0072C6"/>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4"/>
          <p:cNvSpPr>
            <a:spLocks noGrp="1"/>
          </p:cNvSpPr>
          <p:nvPr>
            <p:ph type="dt" sz="half" idx="10"/>
          </p:nvPr>
        </p:nvSpPr>
        <p:spPr>
          <a:xfrm>
            <a:off x="495300" y="6356351"/>
            <a:ext cx="2311400" cy="365125"/>
          </a:xfrm>
          <a:prstGeom prst="rect">
            <a:avLst/>
          </a:prstGeom>
        </p:spPr>
        <p:txBody>
          <a:bodyPr/>
          <a:lstStyle>
            <a:lvl1pPr>
              <a:defRPr/>
            </a:lvl1pPr>
          </a:lstStyle>
          <a:p>
            <a:pPr>
              <a:defRPr/>
            </a:pPr>
            <a:fld id="{2E62A13E-9E7C-4DA8-B017-F5C7AA572AD0}" type="datetimeFigureOut">
              <a:rPr lang="en-GB"/>
              <a:pPr>
                <a:defRPr/>
              </a:pPr>
              <a:t>22/03/2022</a:t>
            </a:fld>
            <a:endParaRPr lang="en-GB"/>
          </a:p>
        </p:txBody>
      </p:sp>
      <p:sp>
        <p:nvSpPr>
          <p:cNvPr id="7" name="Footer Placeholder 5"/>
          <p:cNvSpPr>
            <a:spLocks noGrp="1"/>
          </p:cNvSpPr>
          <p:nvPr>
            <p:ph type="ftr" sz="quarter" idx="11"/>
          </p:nvPr>
        </p:nvSpPr>
        <p:spPr>
          <a:xfrm>
            <a:off x="3384550" y="6356351"/>
            <a:ext cx="3136900" cy="365125"/>
          </a:xfrm>
          <a:prstGeom prst="rect">
            <a:avLst/>
          </a:prstGeom>
        </p:spPr>
        <p:txBody>
          <a:bodyPr/>
          <a:lstStyle>
            <a:lvl1pPr>
              <a:defRPr/>
            </a:lvl1pPr>
          </a:lstStyle>
          <a:p>
            <a:pPr>
              <a:defRPr/>
            </a:pPr>
            <a:endParaRPr lang="en-GB"/>
          </a:p>
        </p:txBody>
      </p:sp>
      <p:sp>
        <p:nvSpPr>
          <p:cNvPr id="8" name="Slide Number Placeholder 6"/>
          <p:cNvSpPr>
            <a:spLocks noGrp="1"/>
          </p:cNvSpPr>
          <p:nvPr>
            <p:ph type="sldNum" sz="quarter" idx="12"/>
          </p:nvPr>
        </p:nvSpPr>
        <p:spPr>
          <a:xfrm>
            <a:off x="7099300" y="6356351"/>
            <a:ext cx="2311400" cy="365125"/>
          </a:xfrm>
          <a:prstGeom prst="rect">
            <a:avLst/>
          </a:prstGeom>
        </p:spPr>
        <p:txBody>
          <a:bodyPr/>
          <a:lstStyle>
            <a:lvl1pPr>
              <a:defRPr/>
            </a:lvl1pPr>
          </a:lstStyle>
          <a:p>
            <a:pPr>
              <a:defRPr/>
            </a:pPr>
            <a:fld id="{1A2B8E2C-EFDA-45B8-93B4-0D1C8D0624A4}" type="slidenum">
              <a:rPr lang="en-GB"/>
              <a:pPr>
                <a:defRPr/>
              </a:pPr>
              <a:t>‹#›</a:t>
            </a:fld>
            <a:endParaRPr lang="en-GB"/>
          </a:p>
        </p:txBody>
      </p:sp>
    </p:spTree>
    <p:extLst>
      <p:ext uri="{BB962C8B-B14F-4D97-AF65-F5344CB8AC3E}">
        <p14:creationId xmlns:p14="http://schemas.microsoft.com/office/powerpoint/2010/main" val="2547264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95300" y="701675"/>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endParaRPr lang="en-GB" altLang="en-US" dirty="0"/>
          </a:p>
        </p:txBody>
      </p:sp>
      <p:sp>
        <p:nvSpPr>
          <p:cNvPr id="1027" name="Text Placeholder 2"/>
          <p:cNvSpPr>
            <a:spLocks noGrp="1"/>
          </p:cNvSpPr>
          <p:nvPr>
            <p:ph type="body" idx="1"/>
          </p:nvPr>
        </p:nvSpPr>
        <p:spPr bwMode="auto">
          <a:xfrm>
            <a:off x="495300" y="1844675"/>
            <a:ext cx="8915400" cy="428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8660415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4" r:id="rId12"/>
  </p:sldLayoutIdLst>
  <p:txStyles>
    <p:titleStyle>
      <a:lvl1pPr algn="ctr" rtl="0" fontAlgn="base">
        <a:spcBef>
          <a:spcPct val="0"/>
        </a:spcBef>
        <a:spcAft>
          <a:spcPct val="0"/>
        </a:spcAft>
        <a:defRPr sz="4400" b="1" kern="1200">
          <a:solidFill>
            <a:srgbClr val="0072C6"/>
          </a:solidFill>
          <a:latin typeface="Arial" panose="020B0604020202020204" pitchFamily="34" charset="0"/>
          <a:ea typeface="+mj-ea"/>
          <a:cs typeface="Arial" panose="020B0604020202020204" pitchFamily="34" charset="0"/>
        </a:defRPr>
      </a:lvl1pPr>
      <a:lvl2pPr algn="ctr" rtl="0" fontAlgn="base">
        <a:spcBef>
          <a:spcPct val="0"/>
        </a:spcBef>
        <a:spcAft>
          <a:spcPct val="0"/>
        </a:spcAft>
        <a:defRPr sz="4400">
          <a:solidFill>
            <a:schemeClr val="tx1"/>
          </a:solidFill>
          <a:latin typeface="Arial" charset="0"/>
          <a:cs typeface="Arial" charset="0"/>
        </a:defRPr>
      </a:lvl2pPr>
      <a:lvl3pPr algn="ctr" rtl="0" fontAlgn="base">
        <a:spcBef>
          <a:spcPct val="0"/>
        </a:spcBef>
        <a:spcAft>
          <a:spcPct val="0"/>
        </a:spcAft>
        <a:defRPr sz="4400">
          <a:solidFill>
            <a:schemeClr val="tx1"/>
          </a:solidFill>
          <a:latin typeface="Arial" charset="0"/>
          <a:cs typeface="Arial" charset="0"/>
        </a:defRPr>
      </a:lvl3pPr>
      <a:lvl4pPr algn="ctr" rtl="0" fontAlgn="base">
        <a:spcBef>
          <a:spcPct val="0"/>
        </a:spcBef>
        <a:spcAft>
          <a:spcPct val="0"/>
        </a:spcAft>
        <a:defRPr sz="4400">
          <a:solidFill>
            <a:schemeClr val="tx1"/>
          </a:solidFill>
          <a:latin typeface="Arial" charset="0"/>
          <a:cs typeface="Arial" charset="0"/>
        </a:defRPr>
      </a:lvl4pPr>
      <a:lvl5pPr algn="ctr" rtl="0" fontAlgn="base">
        <a:spcBef>
          <a:spcPct val="0"/>
        </a:spcBef>
        <a:spcAft>
          <a:spcPct val="0"/>
        </a:spcAft>
        <a:defRPr sz="4400">
          <a:solidFill>
            <a:schemeClr val="tx1"/>
          </a:solidFill>
          <a:latin typeface="Arial" charset="0"/>
          <a:cs typeface="Arial" charset="0"/>
        </a:defRPr>
      </a:lvl5pPr>
      <a:lvl6pPr marL="457200" algn="ctr" rtl="0" fontAlgn="base">
        <a:spcBef>
          <a:spcPct val="0"/>
        </a:spcBef>
        <a:spcAft>
          <a:spcPct val="0"/>
        </a:spcAft>
        <a:defRPr sz="4400">
          <a:solidFill>
            <a:schemeClr val="tx1"/>
          </a:solidFill>
          <a:latin typeface="Arial" charset="0"/>
          <a:cs typeface="Arial" charset="0"/>
        </a:defRPr>
      </a:lvl6pPr>
      <a:lvl7pPr marL="914400" algn="ctr" rtl="0" fontAlgn="base">
        <a:spcBef>
          <a:spcPct val="0"/>
        </a:spcBef>
        <a:spcAft>
          <a:spcPct val="0"/>
        </a:spcAft>
        <a:defRPr sz="4400">
          <a:solidFill>
            <a:schemeClr val="tx1"/>
          </a:solidFill>
          <a:latin typeface="Arial" charset="0"/>
          <a:cs typeface="Arial" charset="0"/>
        </a:defRPr>
      </a:lvl7pPr>
      <a:lvl8pPr marL="1371600" algn="ctr" rtl="0" fontAlgn="base">
        <a:spcBef>
          <a:spcPct val="0"/>
        </a:spcBef>
        <a:spcAft>
          <a:spcPct val="0"/>
        </a:spcAft>
        <a:defRPr sz="4400">
          <a:solidFill>
            <a:schemeClr val="tx1"/>
          </a:solidFill>
          <a:latin typeface="Arial" charset="0"/>
          <a:cs typeface="Arial" charset="0"/>
        </a:defRPr>
      </a:lvl8pPr>
      <a:lvl9pPr marL="1828800" algn="ctr" rtl="0" fontAlgn="base">
        <a:spcBef>
          <a:spcPct val="0"/>
        </a:spcBef>
        <a:spcAft>
          <a:spcPct val="0"/>
        </a:spcAft>
        <a:defRPr sz="4400">
          <a:solidFill>
            <a:schemeClr val="tx1"/>
          </a:solidFill>
          <a:latin typeface="Arial" charset="0"/>
          <a:cs typeface="Arial"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cute-pictures.blogspot.co.uk/2011/08/75-free-stock-images-3d-human-character.html" TargetMode="External"/><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pixabay.com/en/hatena-think-about-question-1184896/"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www.rawpixel.com/search/mind" TargetMode="External"/><Relationship Id="rId2" Type="http://schemas.openxmlformats.org/officeDocument/2006/relationships/image" Target="../media/image5.1"/><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7.emf"/><Relationship Id="rId5" Type="http://schemas.openxmlformats.org/officeDocument/2006/relationships/package" Target="../embeddings/Microsoft_Word_Document1.docx"/><Relationship Id="rId4" Type="http://schemas.openxmlformats.org/officeDocument/2006/relationships/image" Target="../media/image6.emf"/></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solidFill>
                  <a:schemeClr val="tx1"/>
                </a:solidFill>
              </a:rPr>
              <a:t>Feedback for Parent Carer Forum </a:t>
            </a:r>
          </a:p>
        </p:txBody>
      </p:sp>
      <p:sp>
        <p:nvSpPr>
          <p:cNvPr id="3" name="Subtitle 2"/>
          <p:cNvSpPr>
            <a:spLocks noGrp="1"/>
          </p:cNvSpPr>
          <p:nvPr>
            <p:ph type="subTitle" idx="1"/>
          </p:nvPr>
        </p:nvSpPr>
        <p:spPr/>
        <p:txBody>
          <a:bodyPr/>
          <a:lstStyle/>
          <a:p>
            <a:r>
              <a:rPr lang="en-GB" dirty="0">
                <a:solidFill>
                  <a:srgbClr val="0072C6"/>
                </a:solidFill>
              </a:rPr>
              <a:t>Neuro-Developmental Services </a:t>
            </a:r>
          </a:p>
          <a:p>
            <a:r>
              <a:rPr lang="en-GB" dirty="0">
                <a:solidFill>
                  <a:srgbClr val="0072C6"/>
                </a:solidFill>
              </a:rPr>
              <a:t>Wigan Borough</a:t>
            </a:r>
          </a:p>
          <a:p>
            <a:endParaRPr lang="en-GB" sz="2000" dirty="0"/>
          </a:p>
        </p:txBody>
      </p:sp>
      <p:sp>
        <p:nvSpPr>
          <p:cNvPr id="4" name="Rectangle 2">
            <a:extLst>
              <a:ext uri="{FF2B5EF4-FFF2-40B4-BE49-F238E27FC236}">
                <a16:creationId xmlns:a16="http://schemas.microsoft.com/office/drawing/2014/main" id="{53ECF8A5-E534-4609-AFF7-57EDE1D133B8}"/>
              </a:ext>
            </a:extLst>
          </p:cNvPr>
          <p:cNvSpPr>
            <a:spLocks noChangeArrowheads="1"/>
          </p:cNvSpPr>
          <p:nvPr/>
        </p:nvSpPr>
        <p:spPr bwMode="auto">
          <a:xfrm>
            <a:off x="285750" y="258773"/>
            <a:ext cx="990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049" name="Picture 1">
            <a:extLst>
              <a:ext uri="{FF2B5EF4-FFF2-40B4-BE49-F238E27FC236}">
                <a16:creationId xmlns:a16="http://schemas.microsoft.com/office/drawing/2014/main" id="{A38AFBBD-513A-4F8D-9018-A685EB657C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56" y="-16132"/>
            <a:ext cx="2472308" cy="1152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0271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hought Bubble: Cloud 8">
            <a:extLst>
              <a:ext uri="{FF2B5EF4-FFF2-40B4-BE49-F238E27FC236}">
                <a16:creationId xmlns:a16="http://schemas.microsoft.com/office/drawing/2014/main" id="{C9D35629-1904-45B3-8F2A-7D4BD932674F}"/>
              </a:ext>
            </a:extLst>
          </p:cNvPr>
          <p:cNvSpPr/>
          <p:nvPr/>
        </p:nvSpPr>
        <p:spPr>
          <a:xfrm>
            <a:off x="7689304" y="1166860"/>
            <a:ext cx="2153444" cy="1908792"/>
          </a:xfrm>
          <a:prstGeom prst="cloudCallout">
            <a:avLst>
              <a:gd name="adj1" fmla="val -110398"/>
              <a:gd name="adj2" fmla="val 45634"/>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dirty="0"/>
              <a:t>Better together</a:t>
            </a:r>
          </a:p>
        </p:txBody>
      </p:sp>
      <p:pic>
        <p:nvPicPr>
          <p:cNvPr id="5" name="Content Placeholder 4">
            <a:extLst>
              <a:ext uri="{FF2B5EF4-FFF2-40B4-BE49-F238E27FC236}">
                <a16:creationId xmlns:a16="http://schemas.microsoft.com/office/drawing/2014/main" id="{F362FA9F-8FBD-46EC-B354-A03FC684A5AB}"/>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4948237" y="4052888"/>
            <a:ext cx="9525" cy="9525"/>
          </a:xfrm>
        </p:spPr>
      </p:pic>
      <p:sp>
        <p:nvSpPr>
          <p:cNvPr id="10" name="TextBox 9">
            <a:extLst>
              <a:ext uri="{FF2B5EF4-FFF2-40B4-BE49-F238E27FC236}">
                <a16:creationId xmlns:a16="http://schemas.microsoft.com/office/drawing/2014/main" id="{D183945F-AD3C-481C-87D0-AC4B701BEC20}"/>
              </a:ext>
            </a:extLst>
          </p:cNvPr>
          <p:cNvSpPr txBox="1"/>
          <p:nvPr/>
        </p:nvSpPr>
        <p:spPr>
          <a:xfrm>
            <a:off x="-15674" y="1707922"/>
            <a:ext cx="7901830" cy="5078313"/>
          </a:xfrm>
          <a:prstGeom prst="rect">
            <a:avLst/>
          </a:prstGeom>
          <a:noFill/>
        </p:spPr>
        <p:txBody>
          <a:bodyPr wrap="square" rtlCol="0">
            <a:spAutoFit/>
          </a:bodyPr>
          <a:lstStyle/>
          <a:p>
            <a:pPr marL="285750" indent="-285750">
              <a:buFont typeface="Arial" panose="020B0604020202020204" pitchFamily="34" charset="0"/>
              <a:buChar char="•"/>
            </a:pPr>
            <a:r>
              <a:rPr lang="en-GB" sz="2400" dirty="0">
                <a:solidFill>
                  <a:srgbClr val="005EB8"/>
                </a:solidFill>
              </a:rPr>
              <a:t>Look at where we would like the system to be</a:t>
            </a:r>
          </a:p>
          <a:p>
            <a:pPr marL="285750" indent="-285750">
              <a:buFont typeface="Arial" panose="020B0604020202020204" pitchFamily="34" charset="0"/>
              <a:buChar char="•"/>
            </a:pPr>
            <a:r>
              <a:rPr lang="en-GB" sz="2400" dirty="0">
                <a:solidFill>
                  <a:srgbClr val="005EB8"/>
                </a:solidFill>
              </a:rPr>
              <a:t>Clearer timeframes to be integral to the system</a:t>
            </a:r>
          </a:p>
          <a:p>
            <a:pPr marL="285750" indent="-285750">
              <a:buFont typeface="Arial" panose="020B0604020202020204" pitchFamily="34" charset="0"/>
              <a:buChar char="•"/>
            </a:pPr>
            <a:r>
              <a:rPr lang="en-GB" sz="2400" dirty="0">
                <a:solidFill>
                  <a:srgbClr val="005EB8"/>
                </a:solidFill>
              </a:rPr>
              <a:t>The ND pathway manager &amp; coordinator are now in post</a:t>
            </a:r>
          </a:p>
          <a:p>
            <a:pPr marL="285750" indent="-285750">
              <a:buFont typeface="Arial" panose="020B0604020202020204" pitchFamily="34" charset="0"/>
              <a:buChar char="•"/>
            </a:pPr>
            <a:r>
              <a:rPr lang="en-GB" sz="2400" dirty="0">
                <a:solidFill>
                  <a:srgbClr val="005EB8"/>
                </a:solidFill>
              </a:rPr>
              <a:t>Hold a focus group to understand more about your lived experience with Tourette’s</a:t>
            </a:r>
          </a:p>
          <a:p>
            <a:pPr marL="285750" indent="-285750">
              <a:buFont typeface="Arial" panose="020B0604020202020204" pitchFamily="34" charset="0"/>
              <a:buChar char="•"/>
            </a:pPr>
            <a:r>
              <a:rPr lang="en-GB" sz="2400" dirty="0">
                <a:solidFill>
                  <a:srgbClr val="005EB8"/>
                </a:solidFill>
              </a:rPr>
              <a:t>Update the local offer with any information we co-produce</a:t>
            </a:r>
          </a:p>
          <a:p>
            <a:pPr marL="285750" indent="-285750">
              <a:buFont typeface="Arial" panose="020B0604020202020204" pitchFamily="34" charset="0"/>
              <a:buChar char="•"/>
            </a:pPr>
            <a:r>
              <a:rPr lang="en-GB" sz="2400" dirty="0">
                <a:solidFill>
                  <a:srgbClr val="005EB8"/>
                </a:solidFill>
              </a:rPr>
              <a:t>Keep this work ongoing within the SEND Transformation plan</a:t>
            </a:r>
          </a:p>
          <a:p>
            <a:pPr marL="285750" indent="-285750">
              <a:buFont typeface="Arial" panose="020B0604020202020204" pitchFamily="34" charset="0"/>
              <a:buChar char="•"/>
            </a:pPr>
            <a:r>
              <a:rPr lang="en-GB" sz="2400" dirty="0">
                <a:solidFill>
                  <a:srgbClr val="005EB8"/>
                </a:solidFill>
              </a:rPr>
              <a:t>Make a difference together &amp; improve our support offer </a:t>
            </a:r>
          </a:p>
          <a:p>
            <a:pPr marL="285750" indent="-285750">
              <a:buFont typeface="Arial" panose="020B0604020202020204" pitchFamily="34" charset="0"/>
              <a:buChar char="•"/>
            </a:pPr>
            <a:r>
              <a:rPr lang="en-GB" sz="2400" dirty="0">
                <a:solidFill>
                  <a:srgbClr val="005EB8"/>
                </a:solidFill>
              </a:rPr>
              <a:t>Continue to work together to co-produce a pathway and improve the our systems/communication</a:t>
            </a:r>
          </a:p>
          <a:p>
            <a:endParaRPr lang="en-GB" sz="2400" dirty="0">
              <a:solidFill>
                <a:srgbClr val="005EB8"/>
              </a:solidFill>
            </a:endParaRPr>
          </a:p>
          <a:p>
            <a:endParaRPr lang="en-GB" dirty="0">
              <a:solidFill>
                <a:srgbClr val="005EB8"/>
              </a:solidFill>
            </a:endParaRPr>
          </a:p>
          <a:p>
            <a:endParaRPr lang="en-GB" dirty="0"/>
          </a:p>
        </p:txBody>
      </p:sp>
      <p:pic>
        <p:nvPicPr>
          <p:cNvPr id="6" name="Picture 1">
            <a:extLst>
              <a:ext uri="{FF2B5EF4-FFF2-40B4-BE49-F238E27FC236}">
                <a16:creationId xmlns:a16="http://schemas.microsoft.com/office/drawing/2014/main" id="{157D6E51-C929-4062-BAF6-393FB9B56F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19" y="14335"/>
            <a:ext cx="2400300" cy="1152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32503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F46C0-AC81-43DD-A8E9-D33085FFB12C}"/>
              </a:ext>
            </a:extLst>
          </p:cNvPr>
          <p:cNvSpPr>
            <a:spLocks noGrp="1"/>
          </p:cNvSpPr>
          <p:nvPr>
            <p:ph type="title"/>
          </p:nvPr>
        </p:nvSpPr>
        <p:spPr>
          <a:xfrm>
            <a:off x="963352" y="590597"/>
            <a:ext cx="7979296" cy="1143000"/>
          </a:xfrm>
        </p:spPr>
        <p:txBody>
          <a:bodyPr/>
          <a:lstStyle/>
          <a:p>
            <a:r>
              <a:rPr lang="en-GB" sz="3200" dirty="0">
                <a:solidFill>
                  <a:schemeClr val="tx1"/>
                </a:solidFill>
              </a:rPr>
              <a:t>Key </a:t>
            </a:r>
            <a:r>
              <a:rPr lang="en-GB" sz="2800" dirty="0">
                <a:solidFill>
                  <a:schemeClr val="tx1"/>
                </a:solidFill>
              </a:rPr>
              <a:t>Themes – Moving on </a:t>
            </a:r>
            <a:br>
              <a:rPr lang="en-GB" sz="2800" dirty="0">
                <a:solidFill>
                  <a:schemeClr val="tx1"/>
                </a:solidFill>
              </a:rPr>
            </a:br>
            <a:r>
              <a:rPr lang="en-GB" sz="2800" dirty="0">
                <a:solidFill>
                  <a:schemeClr val="tx1"/>
                </a:solidFill>
              </a:rPr>
              <a:t>across the pathways for the vision</a:t>
            </a:r>
          </a:p>
        </p:txBody>
      </p:sp>
      <p:sp>
        <p:nvSpPr>
          <p:cNvPr id="3" name="Content Placeholder 2">
            <a:extLst>
              <a:ext uri="{FF2B5EF4-FFF2-40B4-BE49-F238E27FC236}">
                <a16:creationId xmlns:a16="http://schemas.microsoft.com/office/drawing/2014/main" id="{0925D23F-C68A-48C0-8871-E0A9ED7804F9}"/>
              </a:ext>
            </a:extLst>
          </p:cNvPr>
          <p:cNvSpPr>
            <a:spLocks noGrp="1"/>
          </p:cNvSpPr>
          <p:nvPr>
            <p:ph idx="1"/>
          </p:nvPr>
        </p:nvSpPr>
        <p:spPr>
          <a:xfrm>
            <a:off x="495300" y="1772816"/>
            <a:ext cx="8915400" cy="4896544"/>
          </a:xfrm>
        </p:spPr>
        <p:txBody>
          <a:bodyPr>
            <a:normAutofit fontScale="40000" lnSpcReduction="20000"/>
          </a:bodyPr>
          <a:lstStyle/>
          <a:p>
            <a:pPr>
              <a:buFont typeface="Arial" panose="020B0604020202020204" pitchFamily="34" charset="0"/>
              <a:buChar char="•"/>
            </a:pPr>
            <a:r>
              <a:rPr lang="en-GB" sz="4500" dirty="0">
                <a:solidFill>
                  <a:srgbClr val="0072C6"/>
                </a:solidFill>
              </a:rPr>
              <a:t>To develop a </a:t>
            </a:r>
            <a:r>
              <a:rPr lang="en-GB" sz="4500" b="1" dirty="0">
                <a:solidFill>
                  <a:srgbClr val="0072C6"/>
                </a:solidFill>
              </a:rPr>
              <a:t>Single Point of Access </a:t>
            </a:r>
            <a:r>
              <a:rPr lang="en-GB" sz="4500" dirty="0">
                <a:solidFill>
                  <a:srgbClr val="0072C6"/>
                </a:solidFill>
              </a:rPr>
              <a:t>(SPoA) so that all referrals are made into one singular point</a:t>
            </a:r>
          </a:p>
          <a:p>
            <a:pPr>
              <a:buFont typeface="Arial" panose="020B0604020202020204" pitchFamily="34" charset="0"/>
              <a:buChar char="•"/>
            </a:pPr>
            <a:r>
              <a:rPr lang="en-GB" sz="4500" dirty="0">
                <a:solidFill>
                  <a:srgbClr val="0072C6"/>
                </a:solidFill>
              </a:rPr>
              <a:t>To develop a </a:t>
            </a:r>
            <a:r>
              <a:rPr lang="en-GB" sz="4500" b="1" dirty="0">
                <a:solidFill>
                  <a:srgbClr val="0072C6"/>
                </a:solidFill>
              </a:rPr>
              <a:t>clear referral criteria </a:t>
            </a:r>
            <a:r>
              <a:rPr lang="en-GB" sz="4500" dirty="0">
                <a:solidFill>
                  <a:srgbClr val="0072C6"/>
                </a:solidFill>
              </a:rPr>
              <a:t>with </a:t>
            </a:r>
            <a:r>
              <a:rPr lang="en-GB" sz="4500" b="1" dirty="0">
                <a:solidFill>
                  <a:srgbClr val="0072C6"/>
                </a:solidFill>
              </a:rPr>
              <a:t>guidance/referral pack for the professionals referring </a:t>
            </a:r>
            <a:r>
              <a:rPr lang="en-GB" sz="4500" dirty="0">
                <a:solidFill>
                  <a:srgbClr val="0072C6"/>
                </a:solidFill>
              </a:rPr>
              <a:t>into the service</a:t>
            </a:r>
          </a:p>
          <a:p>
            <a:pPr>
              <a:buFont typeface="Arial" panose="020B0604020202020204" pitchFamily="34" charset="0"/>
              <a:buChar char="•"/>
            </a:pPr>
            <a:r>
              <a:rPr lang="en-GB" sz="4500" dirty="0">
                <a:solidFill>
                  <a:srgbClr val="0072C6"/>
                </a:solidFill>
              </a:rPr>
              <a:t>To develop and implement </a:t>
            </a:r>
            <a:r>
              <a:rPr lang="en-GB" sz="4500" b="1" dirty="0">
                <a:solidFill>
                  <a:srgbClr val="0072C6"/>
                </a:solidFill>
              </a:rPr>
              <a:t>pre-diagnostic support. </a:t>
            </a:r>
            <a:r>
              <a:rPr lang="en-GB" sz="4500" dirty="0">
                <a:solidFill>
                  <a:srgbClr val="0072C6"/>
                </a:solidFill>
              </a:rPr>
              <a:t>Waiting times from the point of referral to diagnosis can often be a significant amount of time and those children/young people still require that support</a:t>
            </a:r>
            <a:endParaRPr lang="en-GB" sz="4500" b="1" dirty="0">
              <a:solidFill>
                <a:srgbClr val="0072C6"/>
              </a:solidFill>
            </a:endParaRPr>
          </a:p>
          <a:p>
            <a:pPr>
              <a:buFont typeface="Arial" panose="020B0604020202020204" pitchFamily="34" charset="0"/>
              <a:buChar char="•"/>
            </a:pPr>
            <a:r>
              <a:rPr lang="en-GB" sz="4500" dirty="0">
                <a:solidFill>
                  <a:srgbClr val="0072C6"/>
                </a:solidFill>
              </a:rPr>
              <a:t>To develop and implement </a:t>
            </a:r>
            <a:r>
              <a:rPr lang="en-GB" sz="4500" b="1" dirty="0">
                <a:solidFill>
                  <a:srgbClr val="0072C6"/>
                </a:solidFill>
              </a:rPr>
              <a:t>post-diagnostic support </a:t>
            </a:r>
            <a:r>
              <a:rPr lang="en-GB" sz="4500" dirty="0">
                <a:solidFill>
                  <a:srgbClr val="0072C6"/>
                </a:solidFill>
              </a:rPr>
              <a:t>for children/young people after they have received their diagnosis in terms of next steps and support available </a:t>
            </a:r>
            <a:endParaRPr lang="en-GB" sz="4500" b="1" dirty="0">
              <a:solidFill>
                <a:srgbClr val="0072C6"/>
              </a:solidFill>
            </a:endParaRPr>
          </a:p>
          <a:p>
            <a:pPr>
              <a:buFont typeface="Arial" panose="020B0604020202020204" pitchFamily="34" charset="0"/>
              <a:buChar char="•"/>
            </a:pPr>
            <a:r>
              <a:rPr lang="en-GB" sz="4500" dirty="0">
                <a:solidFill>
                  <a:srgbClr val="0072C6"/>
                </a:solidFill>
              </a:rPr>
              <a:t>To develop and implement </a:t>
            </a:r>
            <a:r>
              <a:rPr lang="en-GB" sz="4500" b="1" dirty="0">
                <a:solidFill>
                  <a:srgbClr val="0072C6"/>
                </a:solidFill>
              </a:rPr>
              <a:t>non-diagnostic support </a:t>
            </a:r>
            <a:r>
              <a:rPr lang="en-GB" sz="4500" dirty="0">
                <a:solidFill>
                  <a:srgbClr val="0072C6"/>
                </a:solidFill>
              </a:rPr>
              <a:t>as not everyone will receive a diagnosis but will still require additional support</a:t>
            </a:r>
          </a:p>
          <a:p>
            <a:pPr>
              <a:buFont typeface="Arial" panose="020B0604020202020204" pitchFamily="34" charset="0"/>
              <a:buChar char="•"/>
            </a:pPr>
            <a:r>
              <a:rPr lang="en-GB" sz="4500" dirty="0">
                <a:solidFill>
                  <a:srgbClr val="0072C6"/>
                </a:solidFill>
              </a:rPr>
              <a:t>To develop a </a:t>
            </a:r>
            <a:r>
              <a:rPr lang="en-GB" sz="4500" b="1" dirty="0">
                <a:solidFill>
                  <a:srgbClr val="0072C6"/>
                </a:solidFill>
              </a:rPr>
              <a:t>report that can be shared with families regarding their outcome </a:t>
            </a:r>
            <a:r>
              <a:rPr lang="en-GB" sz="4500" dirty="0">
                <a:solidFill>
                  <a:srgbClr val="0072C6"/>
                </a:solidFill>
              </a:rPr>
              <a:t>explaining how the panel/clinician has to come to that conclusion</a:t>
            </a:r>
          </a:p>
          <a:p>
            <a:pPr>
              <a:buFont typeface="Arial" panose="020B0604020202020204" pitchFamily="34" charset="0"/>
              <a:buChar char="•"/>
            </a:pPr>
            <a:r>
              <a:rPr lang="en-GB" sz="4500" dirty="0">
                <a:solidFill>
                  <a:srgbClr val="0072C6"/>
                </a:solidFill>
              </a:rPr>
              <a:t>To develop and deliver </a:t>
            </a:r>
            <a:r>
              <a:rPr lang="en-GB" sz="4500" b="1" dirty="0">
                <a:solidFill>
                  <a:srgbClr val="0072C6"/>
                </a:solidFill>
              </a:rPr>
              <a:t>increased staff training/upskilling </a:t>
            </a:r>
            <a:r>
              <a:rPr lang="en-GB" sz="4500" dirty="0">
                <a:solidFill>
                  <a:srgbClr val="0072C6"/>
                </a:solidFill>
              </a:rPr>
              <a:t>so that the workload can be shared</a:t>
            </a:r>
          </a:p>
          <a:p>
            <a:pPr>
              <a:buFont typeface="Arial" panose="020B0604020202020204" pitchFamily="34" charset="0"/>
              <a:buChar char="•"/>
            </a:pPr>
            <a:r>
              <a:rPr lang="en-GB" sz="4500" dirty="0">
                <a:solidFill>
                  <a:srgbClr val="0072C6"/>
                </a:solidFill>
              </a:rPr>
              <a:t>To have </a:t>
            </a:r>
            <a:r>
              <a:rPr lang="en-GB" sz="4500" b="1" dirty="0">
                <a:solidFill>
                  <a:srgbClr val="0072C6"/>
                </a:solidFill>
              </a:rPr>
              <a:t>systems that work together and align</a:t>
            </a:r>
          </a:p>
          <a:p>
            <a:pPr>
              <a:buFont typeface="Arial" panose="020B0604020202020204" pitchFamily="34" charset="0"/>
              <a:buChar char="•"/>
            </a:pPr>
            <a:r>
              <a:rPr lang="en-GB" sz="4500" dirty="0">
                <a:solidFill>
                  <a:srgbClr val="0072C6"/>
                </a:solidFill>
              </a:rPr>
              <a:t>To explore </a:t>
            </a:r>
            <a:r>
              <a:rPr lang="en-GB" sz="4500" b="1" dirty="0">
                <a:solidFill>
                  <a:srgbClr val="0072C6"/>
                </a:solidFill>
              </a:rPr>
              <a:t>pre-referral interventions </a:t>
            </a:r>
            <a:r>
              <a:rPr lang="en-GB" sz="4500" dirty="0">
                <a:solidFill>
                  <a:srgbClr val="0072C6"/>
                </a:solidFill>
              </a:rPr>
              <a:t>and the </a:t>
            </a:r>
            <a:r>
              <a:rPr lang="en-GB" sz="4500" b="1" dirty="0">
                <a:solidFill>
                  <a:srgbClr val="0072C6"/>
                </a:solidFill>
              </a:rPr>
              <a:t>pathway starting in the community</a:t>
            </a:r>
          </a:p>
          <a:p>
            <a:pPr>
              <a:buFont typeface="Arial" panose="020B0604020202020204" pitchFamily="34" charset="0"/>
              <a:buChar char="•"/>
            </a:pPr>
            <a:endParaRPr lang="en-GB" dirty="0"/>
          </a:p>
        </p:txBody>
      </p:sp>
      <p:pic>
        <p:nvPicPr>
          <p:cNvPr id="4" name="Picture 1">
            <a:extLst>
              <a:ext uri="{FF2B5EF4-FFF2-40B4-BE49-F238E27FC236}">
                <a16:creationId xmlns:a16="http://schemas.microsoft.com/office/drawing/2014/main" id="{1024AFCA-4F54-4A7E-A272-EA589342F7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19" y="14335"/>
            <a:ext cx="2400300" cy="1152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3771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FADC5-2D03-4730-9CB1-EF69FB339A42}"/>
              </a:ext>
            </a:extLst>
          </p:cNvPr>
          <p:cNvSpPr>
            <a:spLocks noGrp="1"/>
          </p:cNvSpPr>
          <p:nvPr>
            <p:ph type="title"/>
          </p:nvPr>
        </p:nvSpPr>
        <p:spPr>
          <a:xfrm>
            <a:off x="-231576" y="25054"/>
            <a:ext cx="8915400" cy="1143000"/>
          </a:xfrm>
        </p:spPr>
        <p:txBody>
          <a:bodyPr/>
          <a:lstStyle/>
          <a:p>
            <a:r>
              <a:rPr lang="en-GB" sz="3200" dirty="0">
                <a:solidFill>
                  <a:schemeClr val="tx1"/>
                </a:solidFill>
              </a:rPr>
              <a:t>Key Themes – Meeting Chat </a:t>
            </a:r>
          </a:p>
        </p:txBody>
      </p:sp>
      <p:sp>
        <p:nvSpPr>
          <p:cNvPr id="3" name="Content Placeholder 2">
            <a:extLst>
              <a:ext uri="{FF2B5EF4-FFF2-40B4-BE49-F238E27FC236}">
                <a16:creationId xmlns:a16="http://schemas.microsoft.com/office/drawing/2014/main" id="{98C2F9F9-3B0B-43F4-B588-32B61B4B67D8}"/>
              </a:ext>
            </a:extLst>
          </p:cNvPr>
          <p:cNvSpPr>
            <a:spLocks noGrp="1"/>
          </p:cNvSpPr>
          <p:nvPr>
            <p:ph idx="1"/>
          </p:nvPr>
        </p:nvSpPr>
        <p:spPr>
          <a:xfrm>
            <a:off x="495300" y="1268760"/>
            <a:ext cx="8915400" cy="4857403"/>
          </a:xfrm>
        </p:spPr>
        <p:txBody>
          <a:bodyPr>
            <a:normAutofit fontScale="62500" lnSpcReduction="20000"/>
          </a:bodyPr>
          <a:lstStyle/>
          <a:p>
            <a:pPr>
              <a:buFont typeface="Arial" panose="020B0604020202020204" pitchFamily="34" charset="0"/>
              <a:buChar char="•"/>
            </a:pPr>
            <a:r>
              <a:rPr lang="en-GB" dirty="0">
                <a:solidFill>
                  <a:srgbClr val="0072C6"/>
                </a:solidFill>
              </a:rPr>
              <a:t>To consider the </a:t>
            </a:r>
            <a:r>
              <a:rPr lang="en-GB" b="1" dirty="0">
                <a:solidFill>
                  <a:srgbClr val="0072C6"/>
                </a:solidFill>
              </a:rPr>
              <a:t>point of referral from GP to diagnosis</a:t>
            </a:r>
          </a:p>
          <a:p>
            <a:pPr>
              <a:buFont typeface="Arial" panose="020B0604020202020204" pitchFamily="34" charset="0"/>
              <a:buChar char="•"/>
            </a:pPr>
            <a:r>
              <a:rPr lang="en-GB" dirty="0">
                <a:solidFill>
                  <a:srgbClr val="0072C6"/>
                </a:solidFill>
              </a:rPr>
              <a:t>To explore </a:t>
            </a:r>
            <a:r>
              <a:rPr lang="en-GB" b="1" dirty="0">
                <a:solidFill>
                  <a:srgbClr val="0072C6"/>
                </a:solidFill>
              </a:rPr>
              <a:t>pre-referral interventions</a:t>
            </a:r>
            <a:r>
              <a:rPr lang="en-GB" dirty="0">
                <a:solidFill>
                  <a:srgbClr val="0072C6"/>
                </a:solidFill>
              </a:rPr>
              <a:t>; what are these and how do they factor in?</a:t>
            </a:r>
          </a:p>
          <a:p>
            <a:pPr>
              <a:buFont typeface="Arial" panose="020B0604020202020204" pitchFamily="34" charset="0"/>
              <a:buChar char="•"/>
            </a:pPr>
            <a:r>
              <a:rPr lang="en-GB" dirty="0">
                <a:solidFill>
                  <a:srgbClr val="0072C6"/>
                </a:solidFill>
              </a:rPr>
              <a:t>To explore</a:t>
            </a:r>
            <a:r>
              <a:rPr lang="en-GB" b="1" dirty="0">
                <a:solidFill>
                  <a:srgbClr val="0072C6"/>
                </a:solidFill>
              </a:rPr>
              <a:t> pathways starting in the community </a:t>
            </a:r>
          </a:p>
          <a:p>
            <a:pPr>
              <a:buFont typeface="Arial" panose="020B0604020202020204" pitchFamily="34" charset="0"/>
              <a:buChar char="•"/>
            </a:pPr>
            <a:r>
              <a:rPr lang="en-GB" dirty="0">
                <a:solidFill>
                  <a:srgbClr val="0072C6"/>
                </a:solidFill>
              </a:rPr>
              <a:t>To develop a </a:t>
            </a:r>
            <a:r>
              <a:rPr lang="en-GB" b="1" dirty="0">
                <a:solidFill>
                  <a:srgbClr val="0072C6"/>
                </a:solidFill>
              </a:rPr>
              <a:t>more effective triage system </a:t>
            </a:r>
            <a:r>
              <a:rPr lang="en-GB" dirty="0">
                <a:solidFill>
                  <a:srgbClr val="0072C6"/>
                </a:solidFill>
              </a:rPr>
              <a:t>– some referrals go through to panel that should have never gone there </a:t>
            </a:r>
          </a:p>
          <a:p>
            <a:pPr>
              <a:buFont typeface="Arial" panose="020B0604020202020204" pitchFamily="34" charset="0"/>
              <a:buChar char="•"/>
            </a:pPr>
            <a:r>
              <a:rPr lang="en-GB" dirty="0">
                <a:solidFill>
                  <a:srgbClr val="0072C6"/>
                </a:solidFill>
              </a:rPr>
              <a:t>To </a:t>
            </a:r>
            <a:r>
              <a:rPr lang="en-GB" b="1" dirty="0">
                <a:solidFill>
                  <a:srgbClr val="0072C6"/>
                </a:solidFill>
              </a:rPr>
              <a:t>better communication </a:t>
            </a:r>
            <a:r>
              <a:rPr lang="en-GB" dirty="0">
                <a:solidFill>
                  <a:srgbClr val="0072C6"/>
                </a:solidFill>
              </a:rPr>
              <a:t>between Primary and Secondary Care, the wider team, Health Visitors, School health etc.</a:t>
            </a:r>
          </a:p>
          <a:p>
            <a:pPr>
              <a:buFont typeface="Arial" panose="020B0604020202020204" pitchFamily="34" charset="0"/>
              <a:buChar char="•"/>
            </a:pPr>
            <a:r>
              <a:rPr lang="en-GB" dirty="0">
                <a:solidFill>
                  <a:srgbClr val="0072C6"/>
                </a:solidFill>
              </a:rPr>
              <a:t>To explore </a:t>
            </a:r>
            <a:r>
              <a:rPr lang="en-GB" b="1" dirty="0">
                <a:solidFill>
                  <a:srgbClr val="0072C6"/>
                </a:solidFill>
              </a:rPr>
              <a:t>reducing the number of professionals needed to raise concerns from 2 to 1 for the referral to be triggered </a:t>
            </a:r>
          </a:p>
          <a:p>
            <a:pPr>
              <a:buFont typeface="Arial" panose="020B0604020202020204" pitchFamily="34" charset="0"/>
              <a:buChar char="•"/>
            </a:pPr>
            <a:r>
              <a:rPr lang="en-GB" dirty="0">
                <a:solidFill>
                  <a:srgbClr val="0072C6"/>
                </a:solidFill>
              </a:rPr>
              <a:t>Confirm whether the </a:t>
            </a:r>
            <a:r>
              <a:rPr lang="en-GB" b="1" dirty="0">
                <a:solidFill>
                  <a:srgbClr val="0072C6"/>
                </a:solidFill>
              </a:rPr>
              <a:t>assessment for ADHD</a:t>
            </a:r>
            <a:r>
              <a:rPr lang="en-GB" dirty="0">
                <a:solidFill>
                  <a:srgbClr val="0072C6"/>
                </a:solidFill>
              </a:rPr>
              <a:t> is relating to learning difficulty or learning disability or both</a:t>
            </a:r>
          </a:p>
          <a:p>
            <a:pPr>
              <a:buFont typeface="Arial" panose="020B0604020202020204" pitchFamily="34" charset="0"/>
              <a:buChar char="•"/>
            </a:pPr>
            <a:r>
              <a:rPr lang="en-GB" dirty="0">
                <a:solidFill>
                  <a:srgbClr val="0072C6"/>
                </a:solidFill>
              </a:rPr>
              <a:t>To factor in </a:t>
            </a:r>
            <a:r>
              <a:rPr lang="en-GB" b="1" dirty="0">
                <a:solidFill>
                  <a:srgbClr val="0072C6"/>
                </a:solidFill>
              </a:rPr>
              <a:t>transition across all 4 pathways</a:t>
            </a:r>
          </a:p>
          <a:p>
            <a:pPr>
              <a:buFont typeface="Arial" panose="020B0604020202020204" pitchFamily="34" charset="0"/>
              <a:buChar char="•"/>
            </a:pPr>
            <a:r>
              <a:rPr lang="en-GB" dirty="0">
                <a:solidFill>
                  <a:srgbClr val="0072C6"/>
                </a:solidFill>
              </a:rPr>
              <a:t>To clarify if a </a:t>
            </a:r>
            <a:r>
              <a:rPr lang="en-GB" b="1" dirty="0">
                <a:solidFill>
                  <a:srgbClr val="0072C6"/>
                </a:solidFill>
              </a:rPr>
              <a:t>child isn’t in Early Years, how they can get access to the pathway</a:t>
            </a:r>
          </a:p>
          <a:p>
            <a:pPr>
              <a:buFont typeface="Arial" panose="020B0604020202020204" pitchFamily="34" charset="0"/>
              <a:buChar char="•"/>
            </a:pPr>
            <a:r>
              <a:rPr lang="en-GB" dirty="0">
                <a:solidFill>
                  <a:srgbClr val="0072C6"/>
                </a:solidFill>
              </a:rPr>
              <a:t>To explore the </a:t>
            </a:r>
            <a:r>
              <a:rPr lang="en-GB" b="1" dirty="0">
                <a:solidFill>
                  <a:srgbClr val="0072C6"/>
                </a:solidFill>
              </a:rPr>
              <a:t>post-diagnostic offer covering all ages </a:t>
            </a:r>
          </a:p>
          <a:p>
            <a:pPr>
              <a:buFont typeface="Arial" panose="020B0604020202020204" pitchFamily="34" charset="0"/>
              <a:buChar char="•"/>
            </a:pPr>
            <a:r>
              <a:rPr lang="en-GB" dirty="0">
                <a:solidFill>
                  <a:srgbClr val="0072C6"/>
                </a:solidFill>
              </a:rPr>
              <a:t>To </a:t>
            </a:r>
            <a:r>
              <a:rPr lang="en-GB" b="1" dirty="0">
                <a:solidFill>
                  <a:srgbClr val="0072C6"/>
                </a:solidFill>
              </a:rPr>
              <a:t>include Primary Care in education sessions</a:t>
            </a:r>
          </a:p>
        </p:txBody>
      </p:sp>
    </p:spTree>
    <p:extLst>
      <p:ext uri="{BB962C8B-B14F-4D97-AF65-F5344CB8AC3E}">
        <p14:creationId xmlns:p14="http://schemas.microsoft.com/office/powerpoint/2010/main" val="20259609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F5A8D-C7C4-4717-B4EE-7E5FFF1B928E}"/>
              </a:ext>
            </a:extLst>
          </p:cNvPr>
          <p:cNvSpPr>
            <a:spLocks noGrp="1"/>
          </p:cNvSpPr>
          <p:nvPr>
            <p:ph type="ctrTitle"/>
          </p:nvPr>
        </p:nvSpPr>
        <p:spPr>
          <a:xfrm>
            <a:off x="784225" y="935990"/>
            <a:ext cx="8659495" cy="2026603"/>
          </a:xfrm>
        </p:spPr>
        <p:txBody>
          <a:bodyPr>
            <a:normAutofit/>
          </a:bodyPr>
          <a:lstStyle/>
          <a:p>
            <a:r>
              <a:rPr lang="en-GB" sz="3200" dirty="0">
                <a:solidFill>
                  <a:schemeClr val="tx1"/>
                </a:solidFill>
              </a:rPr>
              <a:t>Next Steps… </a:t>
            </a:r>
          </a:p>
        </p:txBody>
      </p:sp>
      <p:sp>
        <p:nvSpPr>
          <p:cNvPr id="6" name="Title 1">
            <a:extLst>
              <a:ext uri="{FF2B5EF4-FFF2-40B4-BE49-F238E27FC236}">
                <a16:creationId xmlns:a16="http://schemas.microsoft.com/office/drawing/2014/main" id="{463FBF31-29CF-4B2B-8644-4F01A2E20952}"/>
              </a:ext>
            </a:extLst>
          </p:cNvPr>
          <p:cNvSpPr txBox="1">
            <a:spLocks/>
          </p:cNvSpPr>
          <p:nvPr/>
        </p:nvSpPr>
        <p:spPr>
          <a:xfrm>
            <a:off x="784225" y="2492896"/>
            <a:ext cx="8065135" cy="1800200"/>
          </a:xfrm>
          <a:prstGeom prst="rect">
            <a:avLst/>
          </a:prstGeom>
        </p:spPr>
        <p:txBody>
          <a:bodyPr vert="horz" lIns="74295" tIns="37148" rIns="74295" bIns="37148" rtlCol="0" anchor="b">
            <a:no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en-GB" sz="2400" dirty="0">
                <a:solidFill>
                  <a:srgbClr val="0072C6"/>
                </a:solidFill>
                <a:latin typeface="+mn-lt"/>
              </a:rPr>
              <a:t>The lead for each pathway to develop an implementation plan and bring this back to the next meeting. The plans will then be used to feedback to this group regularly on the progress of this work</a:t>
            </a:r>
          </a:p>
        </p:txBody>
      </p:sp>
    </p:spTree>
    <p:extLst>
      <p:ext uri="{BB962C8B-B14F-4D97-AF65-F5344CB8AC3E}">
        <p14:creationId xmlns:p14="http://schemas.microsoft.com/office/powerpoint/2010/main" val="6603210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C08BDCB-56DD-4E3D-9333-CB7FF139D78C}"/>
              </a:ext>
            </a:extLst>
          </p:cNvPr>
          <p:cNvSpPr>
            <a:spLocks noGrp="1"/>
          </p:cNvSpPr>
          <p:nvPr>
            <p:ph type="ctrTitle"/>
          </p:nvPr>
        </p:nvSpPr>
        <p:spPr>
          <a:xfrm>
            <a:off x="742950" y="4941168"/>
            <a:ext cx="8420100" cy="1470025"/>
          </a:xfrm>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0" anchor="ctr" anchorCtr="0" compatLnSpc="1">
            <a:prstTxWarp prst="textNoShape">
              <a:avLst/>
            </a:prstTxWarp>
            <a:normAutofit/>
          </a:bodyPr>
          <a:lstStyle/>
          <a:p>
            <a:pPr marL="0" indent="0">
              <a:buNone/>
            </a:pPr>
            <a:r>
              <a:rPr lang="en-GB" dirty="0">
                <a:solidFill>
                  <a:schemeClr val="tx1"/>
                </a:solidFill>
                <a:latin typeface="Arial" panose="020B0604020202020204" pitchFamily="34" charset="0"/>
                <a:ea typeface="+mj-ea"/>
                <a:cs typeface="Arial" panose="020B0604020202020204" pitchFamily="34" charset="0"/>
              </a:rPr>
              <a:t>Thank you </a:t>
            </a:r>
          </a:p>
        </p:txBody>
      </p:sp>
      <p:sp>
        <p:nvSpPr>
          <p:cNvPr id="5" name="Speech Bubble: Oval 4">
            <a:extLst>
              <a:ext uri="{FF2B5EF4-FFF2-40B4-BE49-F238E27FC236}">
                <a16:creationId xmlns:a16="http://schemas.microsoft.com/office/drawing/2014/main" id="{537C644B-A743-4301-97C9-800E5C41C80C}"/>
              </a:ext>
            </a:extLst>
          </p:cNvPr>
          <p:cNvSpPr/>
          <p:nvPr/>
        </p:nvSpPr>
        <p:spPr bwMode="auto">
          <a:xfrm>
            <a:off x="1485900" y="2348880"/>
            <a:ext cx="6934200" cy="28083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rstTxWarp prst="textNoShape">
              <a:avLst/>
            </a:prstTxWarp>
            <a:normAutofit/>
          </a:bodyPr>
          <a:lstStyle/>
          <a:p>
            <a:pPr algn="ctr" fontAlgn="base">
              <a:spcBef>
                <a:spcPct val="20000"/>
              </a:spcBef>
              <a:spcAft>
                <a:spcPct val="0"/>
              </a:spcAft>
            </a:pPr>
            <a:r>
              <a:rPr lang="en-GB" sz="2400" dirty="0">
                <a:solidFill>
                  <a:srgbClr val="0072C6"/>
                </a:solidFill>
                <a:latin typeface="Arial" panose="020B0604020202020204" pitchFamily="34" charset="0"/>
                <a:cs typeface="Arial" panose="020B0604020202020204" pitchFamily="34" charset="0"/>
              </a:rPr>
              <a:t>Your views really do matter, so please continue to work with us and share your thoughts.</a:t>
            </a:r>
          </a:p>
          <a:p>
            <a:pPr algn="ctr" fontAlgn="base">
              <a:spcBef>
                <a:spcPct val="20000"/>
              </a:spcBef>
              <a:spcAft>
                <a:spcPct val="0"/>
              </a:spcAft>
            </a:pPr>
            <a:endParaRPr lang="en-GB" sz="2400" dirty="0">
              <a:solidFill>
                <a:srgbClr val="0072C6"/>
              </a:solidFill>
              <a:latin typeface="Arial" panose="020B0604020202020204" pitchFamily="34" charset="0"/>
              <a:cs typeface="Arial" panose="020B0604020202020204" pitchFamily="34" charset="0"/>
            </a:endParaRPr>
          </a:p>
          <a:p>
            <a:pPr algn="ctr" fontAlgn="base">
              <a:spcBef>
                <a:spcPct val="20000"/>
              </a:spcBef>
              <a:spcAft>
                <a:spcPct val="0"/>
              </a:spcAft>
            </a:pPr>
            <a:r>
              <a:rPr lang="en-GB" sz="2400" dirty="0">
                <a:solidFill>
                  <a:srgbClr val="0072C6"/>
                </a:solidFill>
                <a:latin typeface="Arial" panose="020B0604020202020204" pitchFamily="34" charset="0"/>
                <a:cs typeface="Arial" panose="020B0604020202020204" pitchFamily="34" charset="0"/>
              </a:rPr>
              <a:t>Together we can make the difference for our children and young people/families.  </a:t>
            </a:r>
          </a:p>
        </p:txBody>
      </p:sp>
    </p:spTree>
    <p:extLst>
      <p:ext uri="{BB962C8B-B14F-4D97-AF65-F5344CB8AC3E}">
        <p14:creationId xmlns:p14="http://schemas.microsoft.com/office/powerpoint/2010/main" val="521240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219" y="1090166"/>
            <a:ext cx="8915400" cy="1143000"/>
          </a:xfrm>
        </p:spPr>
        <p:txBody>
          <a:bodyPr/>
          <a:lstStyle/>
          <a:p>
            <a:pPr algn="l"/>
            <a:r>
              <a:rPr lang="en-GB" sz="3200" dirty="0">
                <a:solidFill>
                  <a:schemeClr val="tx1"/>
                </a:solidFill>
              </a:rPr>
              <a:t>Thank you for sharing your experiences with us. You said…………</a:t>
            </a:r>
          </a:p>
        </p:txBody>
      </p:sp>
      <p:sp>
        <p:nvSpPr>
          <p:cNvPr id="3" name="Content Placeholder 2"/>
          <p:cNvSpPr>
            <a:spLocks noGrp="1"/>
          </p:cNvSpPr>
          <p:nvPr>
            <p:ph idx="1"/>
          </p:nvPr>
        </p:nvSpPr>
        <p:spPr/>
        <p:txBody>
          <a:bodyPr/>
          <a:lstStyle/>
          <a:p>
            <a:pPr marL="0" indent="0">
              <a:lnSpc>
                <a:spcPct val="107000"/>
              </a:lnSpc>
              <a:spcAft>
                <a:spcPts val="800"/>
              </a:spcAft>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7" name="Speech Bubble: Rectangle 6">
            <a:extLst>
              <a:ext uri="{FF2B5EF4-FFF2-40B4-BE49-F238E27FC236}">
                <a16:creationId xmlns:a16="http://schemas.microsoft.com/office/drawing/2014/main" id="{297531EB-CA78-4AF7-9028-33E4129B6A45}"/>
              </a:ext>
            </a:extLst>
          </p:cNvPr>
          <p:cNvSpPr/>
          <p:nvPr/>
        </p:nvSpPr>
        <p:spPr>
          <a:xfrm>
            <a:off x="353301" y="4437112"/>
            <a:ext cx="2448272" cy="1977083"/>
          </a:xfrm>
          <a:prstGeom prst="wedgeRectCallout">
            <a:avLst>
              <a:gd name="adj1" fmla="val 129650"/>
              <a:gd name="adj2" fmla="val 27925"/>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GB" dirty="0"/>
              <a:t>You have been here before in 2018 &amp; are no further on</a:t>
            </a:r>
          </a:p>
        </p:txBody>
      </p:sp>
      <p:pic>
        <p:nvPicPr>
          <p:cNvPr id="10" name="Picture 9" descr="Icon&#10;&#10;Description automatically generated">
            <a:extLst>
              <a:ext uri="{FF2B5EF4-FFF2-40B4-BE49-F238E27FC236}">
                <a16:creationId xmlns:a16="http://schemas.microsoft.com/office/drawing/2014/main" id="{503C7D29-08B2-48F7-A1BC-AD6CC5065E60}"/>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947584" y="4365104"/>
            <a:ext cx="3426104" cy="2369318"/>
          </a:xfrm>
          <a:prstGeom prst="rect">
            <a:avLst/>
          </a:prstGeom>
        </p:spPr>
      </p:pic>
      <p:sp>
        <p:nvSpPr>
          <p:cNvPr id="6" name="Speech Bubble: Oval 5">
            <a:extLst>
              <a:ext uri="{FF2B5EF4-FFF2-40B4-BE49-F238E27FC236}">
                <a16:creationId xmlns:a16="http://schemas.microsoft.com/office/drawing/2014/main" id="{9DD65E91-516E-471E-803E-97288D59974F}"/>
              </a:ext>
            </a:extLst>
          </p:cNvPr>
          <p:cNvSpPr/>
          <p:nvPr/>
        </p:nvSpPr>
        <p:spPr>
          <a:xfrm>
            <a:off x="3512840" y="4057501"/>
            <a:ext cx="2232248" cy="1620760"/>
          </a:xfrm>
          <a:prstGeom prst="wedgeEllipseCallout">
            <a:avLst>
              <a:gd name="adj1" fmla="val 82569"/>
              <a:gd name="adj2" fmla="val 3891"/>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dirty="0"/>
              <a:t>Tourette’s.. </a:t>
            </a:r>
          </a:p>
          <a:p>
            <a:pPr algn="ctr"/>
            <a:r>
              <a:rPr lang="en-GB" dirty="0"/>
              <a:t>There is </a:t>
            </a:r>
          </a:p>
          <a:p>
            <a:pPr algn="ctr"/>
            <a:r>
              <a:rPr lang="en-GB" dirty="0"/>
              <a:t>No Pathway</a:t>
            </a:r>
          </a:p>
        </p:txBody>
      </p:sp>
      <p:sp>
        <p:nvSpPr>
          <p:cNvPr id="4" name="Speech Bubble: Oval 3">
            <a:extLst>
              <a:ext uri="{FF2B5EF4-FFF2-40B4-BE49-F238E27FC236}">
                <a16:creationId xmlns:a16="http://schemas.microsoft.com/office/drawing/2014/main" id="{70985F90-813A-45A6-9E49-3C21A893B4B5}"/>
              </a:ext>
            </a:extLst>
          </p:cNvPr>
          <p:cNvSpPr/>
          <p:nvPr/>
        </p:nvSpPr>
        <p:spPr>
          <a:xfrm>
            <a:off x="4232920" y="2257301"/>
            <a:ext cx="2160240" cy="1512168"/>
          </a:xfrm>
          <a:prstGeom prst="wedgeEllipseCallout">
            <a:avLst>
              <a:gd name="adj1" fmla="val 50675"/>
              <a:gd name="adj2" fmla="val 102028"/>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You feel like you are always chasing for information</a:t>
            </a:r>
          </a:p>
        </p:txBody>
      </p:sp>
      <p:sp>
        <p:nvSpPr>
          <p:cNvPr id="5" name="Speech Bubble: Rectangle with Corners Rounded 4">
            <a:extLst>
              <a:ext uri="{FF2B5EF4-FFF2-40B4-BE49-F238E27FC236}">
                <a16:creationId xmlns:a16="http://schemas.microsoft.com/office/drawing/2014/main" id="{3E1339D7-9E0A-4D78-8E8E-DFDB2AB9B23A}"/>
              </a:ext>
            </a:extLst>
          </p:cNvPr>
          <p:cNvSpPr/>
          <p:nvPr/>
        </p:nvSpPr>
        <p:spPr>
          <a:xfrm>
            <a:off x="7296826" y="2186892"/>
            <a:ext cx="2232248" cy="1692768"/>
          </a:xfrm>
          <a:prstGeom prst="wedgeRoundRectCallout">
            <a:avLst>
              <a:gd name="adj1" fmla="val -69750"/>
              <a:gd name="adj2" fmla="val 87150"/>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GB" dirty="0"/>
              <a:t>Remain unclear on  timeframes</a:t>
            </a:r>
          </a:p>
        </p:txBody>
      </p:sp>
      <p:sp>
        <p:nvSpPr>
          <p:cNvPr id="8" name="Speech Bubble: Oval 7">
            <a:extLst>
              <a:ext uri="{FF2B5EF4-FFF2-40B4-BE49-F238E27FC236}">
                <a16:creationId xmlns:a16="http://schemas.microsoft.com/office/drawing/2014/main" id="{42827348-8D74-4F82-97F6-1B8E0F7067C0}"/>
              </a:ext>
            </a:extLst>
          </p:cNvPr>
          <p:cNvSpPr/>
          <p:nvPr/>
        </p:nvSpPr>
        <p:spPr>
          <a:xfrm>
            <a:off x="1208584" y="2287504"/>
            <a:ext cx="2448272" cy="1872208"/>
          </a:xfrm>
          <a:prstGeom prst="wedgeEllipseCallout">
            <a:avLst>
              <a:gd name="adj1" fmla="val 80686"/>
              <a:gd name="adj2" fmla="val 3332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GB" dirty="0"/>
              <a:t>You are Exasperated &amp;</a:t>
            </a:r>
          </a:p>
          <a:p>
            <a:pPr algn="ctr"/>
            <a:r>
              <a:rPr lang="en-GB" dirty="0"/>
              <a:t>frustrated</a:t>
            </a:r>
          </a:p>
        </p:txBody>
      </p:sp>
      <p:sp>
        <p:nvSpPr>
          <p:cNvPr id="9" name="Rectangle 2">
            <a:extLst>
              <a:ext uri="{FF2B5EF4-FFF2-40B4-BE49-F238E27FC236}">
                <a16:creationId xmlns:a16="http://schemas.microsoft.com/office/drawing/2014/main" id="{3635C698-8D03-42CA-8F67-335905EF180E}"/>
              </a:ext>
            </a:extLst>
          </p:cNvPr>
          <p:cNvSpPr>
            <a:spLocks noChangeArrowheads="1"/>
          </p:cNvSpPr>
          <p:nvPr/>
        </p:nvSpPr>
        <p:spPr bwMode="auto">
          <a:xfrm>
            <a:off x="0" y="0"/>
            <a:ext cx="990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3073" name="Picture 1">
            <a:extLst>
              <a:ext uri="{FF2B5EF4-FFF2-40B4-BE49-F238E27FC236}">
                <a16:creationId xmlns:a16="http://schemas.microsoft.com/office/drawing/2014/main" id="{D6D476DD-5C02-4CA3-BDB0-D503CE550A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400300" cy="1152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329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Icon&#10;&#10;Description automatically generated">
            <a:extLst>
              <a:ext uri="{FF2B5EF4-FFF2-40B4-BE49-F238E27FC236}">
                <a16:creationId xmlns:a16="http://schemas.microsoft.com/office/drawing/2014/main" id="{6526929A-142E-48BF-9DC7-F6190B88F35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440325" y="1781518"/>
            <a:ext cx="4448670" cy="4247665"/>
          </a:xfrm>
          <a:prstGeom prst="rect">
            <a:avLst/>
          </a:prstGeom>
        </p:spPr>
      </p:pic>
      <p:sp>
        <p:nvSpPr>
          <p:cNvPr id="2" name="Title 1">
            <a:extLst>
              <a:ext uri="{FF2B5EF4-FFF2-40B4-BE49-F238E27FC236}">
                <a16:creationId xmlns:a16="http://schemas.microsoft.com/office/drawing/2014/main" id="{343187F2-BDC9-4DE6-BF81-378328A8F7A8}"/>
              </a:ext>
            </a:extLst>
          </p:cNvPr>
          <p:cNvSpPr>
            <a:spLocks noGrp="1"/>
          </p:cNvSpPr>
          <p:nvPr>
            <p:ph type="title"/>
          </p:nvPr>
        </p:nvSpPr>
        <p:spPr>
          <a:xfrm>
            <a:off x="514160" y="1117502"/>
            <a:ext cx="8915400" cy="1143000"/>
          </a:xfrm>
        </p:spPr>
        <p:txBody>
          <a:bodyPr/>
          <a:lstStyle/>
          <a:p>
            <a:pPr algn="l"/>
            <a:r>
              <a:rPr lang="en-GB" sz="3200" dirty="0">
                <a:solidFill>
                  <a:schemeClr val="tx1"/>
                </a:solidFill>
              </a:rPr>
              <a:t>What you asked from us …..</a:t>
            </a:r>
          </a:p>
        </p:txBody>
      </p:sp>
      <p:sp>
        <p:nvSpPr>
          <p:cNvPr id="3" name="Content Placeholder 2">
            <a:extLst>
              <a:ext uri="{FF2B5EF4-FFF2-40B4-BE49-F238E27FC236}">
                <a16:creationId xmlns:a16="http://schemas.microsoft.com/office/drawing/2014/main" id="{B1A314E0-B028-44CD-9CF0-70F40B356BBC}"/>
              </a:ext>
            </a:extLst>
          </p:cNvPr>
          <p:cNvSpPr>
            <a:spLocks noGrp="1"/>
          </p:cNvSpPr>
          <p:nvPr>
            <p:ph idx="1"/>
          </p:nvPr>
        </p:nvSpPr>
        <p:spPr>
          <a:xfrm>
            <a:off x="541189" y="1966550"/>
            <a:ext cx="8915400" cy="4137323"/>
          </a:xfrm>
        </p:spPr>
        <p:txBody>
          <a:bodyPr/>
          <a:lstStyle/>
          <a:p>
            <a:pPr marL="342900" lvl="0" indent="-342900">
              <a:lnSpc>
                <a:spcPct val="107000"/>
              </a:lnSpc>
              <a:buFont typeface="Symbol" panose="05050102010706020507" pitchFamily="18"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buNone/>
            </a:pPr>
            <a:endParaRPr lang="en-GB" sz="1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endParaRPr lang="en-GB" sz="1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Arrow: Up 8">
            <a:extLst>
              <a:ext uri="{FF2B5EF4-FFF2-40B4-BE49-F238E27FC236}">
                <a16:creationId xmlns:a16="http://schemas.microsoft.com/office/drawing/2014/main" id="{D9F5730A-E766-4B45-8F65-5936109E8A40}"/>
              </a:ext>
            </a:extLst>
          </p:cNvPr>
          <p:cNvSpPr/>
          <p:nvPr/>
        </p:nvSpPr>
        <p:spPr>
          <a:xfrm rot="18904165">
            <a:off x="6563158" y="4435695"/>
            <a:ext cx="2116704" cy="2376264"/>
          </a:xfrm>
          <a:prstGeom prst="up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Provide contact numbers </a:t>
            </a:r>
          </a:p>
        </p:txBody>
      </p:sp>
      <p:sp>
        <p:nvSpPr>
          <p:cNvPr id="12" name="Arrow: Left 11">
            <a:extLst>
              <a:ext uri="{FF2B5EF4-FFF2-40B4-BE49-F238E27FC236}">
                <a16:creationId xmlns:a16="http://schemas.microsoft.com/office/drawing/2014/main" id="{1EA1EC6C-2C6A-43DB-A2E3-C74FFA976151}"/>
              </a:ext>
            </a:extLst>
          </p:cNvPr>
          <p:cNvSpPr/>
          <p:nvPr/>
        </p:nvSpPr>
        <p:spPr>
          <a:xfrm>
            <a:off x="6623037" y="2555064"/>
            <a:ext cx="2888062" cy="1947647"/>
          </a:xfrm>
          <a:prstGeom prst="lef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GB" dirty="0"/>
              <a:t>What’s covered by the pathway</a:t>
            </a:r>
          </a:p>
        </p:txBody>
      </p:sp>
      <p:sp>
        <p:nvSpPr>
          <p:cNvPr id="13" name="Arrow: Right 12">
            <a:extLst>
              <a:ext uri="{FF2B5EF4-FFF2-40B4-BE49-F238E27FC236}">
                <a16:creationId xmlns:a16="http://schemas.microsoft.com/office/drawing/2014/main" id="{09DD4E9D-B9F4-4EC9-AD31-13B3B257AA92}"/>
              </a:ext>
            </a:extLst>
          </p:cNvPr>
          <p:cNvSpPr/>
          <p:nvPr/>
        </p:nvSpPr>
        <p:spPr>
          <a:xfrm>
            <a:off x="116455" y="2869826"/>
            <a:ext cx="2589828" cy="1995848"/>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GB" dirty="0"/>
              <a:t>Provide flowchart of pathway with timeframes</a:t>
            </a:r>
          </a:p>
        </p:txBody>
      </p:sp>
      <p:sp>
        <p:nvSpPr>
          <p:cNvPr id="4" name="Rectangle 2">
            <a:extLst>
              <a:ext uri="{FF2B5EF4-FFF2-40B4-BE49-F238E27FC236}">
                <a16:creationId xmlns:a16="http://schemas.microsoft.com/office/drawing/2014/main" id="{2698BA7A-69DB-4B94-AF7F-373D1C4C6FA8}"/>
              </a:ext>
            </a:extLst>
          </p:cNvPr>
          <p:cNvSpPr>
            <a:spLocks noChangeArrowheads="1"/>
          </p:cNvSpPr>
          <p:nvPr/>
        </p:nvSpPr>
        <p:spPr bwMode="auto">
          <a:xfrm>
            <a:off x="0" y="0"/>
            <a:ext cx="990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4097" name="Picture 1">
            <a:extLst>
              <a:ext uri="{FF2B5EF4-FFF2-40B4-BE49-F238E27FC236}">
                <a16:creationId xmlns:a16="http://schemas.microsoft.com/office/drawing/2014/main" id="{045CDC55-4474-4420-B28C-77429E15A4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400300" cy="1152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0134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84220A-0DE3-4ECE-ACAE-5DE51E532F12}"/>
              </a:ext>
            </a:extLst>
          </p:cNvPr>
          <p:cNvSpPr>
            <a:spLocks noGrp="1"/>
          </p:cNvSpPr>
          <p:nvPr>
            <p:ph idx="1"/>
          </p:nvPr>
        </p:nvSpPr>
        <p:spPr>
          <a:xfrm>
            <a:off x="344488" y="908720"/>
            <a:ext cx="8915400" cy="5616624"/>
          </a:xfrm>
        </p:spPr>
        <p:txBody>
          <a:bodyPr/>
          <a:lstStyle/>
          <a:p>
            <a:pPr marL="0" indent="0" algn="ctr">
              <a:buNone/>
            </a:pPr>
            <a:r>
              <a:rPr lang="en-GB" b="1" dirty="0"/>
              <a:t>What have we done?</a:t>
            </a:r>
          </a:p>
          <a:p>
            <a:pPr marL="0" indent="0">
              <a:buNone/>
            </a:pPr>
            <a:r>
              <a:rPr lang="en-GB" sz="1800" b="1" dirty="0"/>
              <a:t>Clear flow chart </a:t>
            </a:r>
          </a:p>
          <a:p>
            <a:pPr marL="0" indent="0">
              <a:buNone/>
            </a:pPr>
            <a:r>
              <a:rPr lang="en-GB" sz="1600" dirty="0">
                <a:solidFill>
                  <a:srgbClr val="005EB8"/>
                </a:solidFill>
              </a:rPr>
              <a:t>The neuro developmental steering group have mapped the current system and devised a flowchart, this is NOT a CLINICAL pathway, but is a way to hopefully visually demonstrate what systems are in place during your journey.</a:t>
            </a:r>
          </a:p>
          <a:p>
            <a:pPr marL="0" indent="0">
              <a:buNone/>
            </a:pPr>
            <a:r>
              <a:rPr lang="en-GB" sz="1800" b="1" dirty="0"/>
              <a:t>Contact List</a:t>
            </a:r>
          </a:p>
          <a:p>
            <a:pPr marL="0" indent="0">
              <a:buNone/>
            </a:pPr>
            <a:r>
              <a:rPr lang="en-GB" sz="1600" dirty="0">
                <a:solidFill>
                  <a:srgbClr val="005EB8"/>
                </a:solidFill>
              </a:rPr>
              <a:t>The steering group have devised a contact list of the systems involved and how/where to contact them</a:t>
            </a:r>
          </a:p>
          <a:p>
            <a:pPr marL="0" indent="0">
              <a:buNone/>
            </a:pPr>
            <a:r>
              <a:rPr lang="en-GB" sz="1800" b="1" dirty="0"/>
              <a:t>What is covered by the system…this is not a ‘pathway’ </a:t>
            </a:r>
          </a:p>
          <a:p>
            <a:pPr marL="0" indent="0">
              <a:buNone/>
            </a:pPr>
            <a:r>
              <a:rPr lang="en-GB" sz="1600" dirty="0">
                <a:solidFill>
                  <a:srgbClr val="005EB8"/>
                </a:solidFill>
              </a:rPr>
              <a:t>As above this is not a clinical pathway but a mapping of the current system including - </a:t>
            </a:r>
          </a:p>
          <a:p>
            <a:pPr marL="0" indent="0">
              <a:buNone/>
            </a:pPr>
            <a:r>
              <a:rPr lang="en-GB" sz="1600" dirty="0">
                <a:solidFill>
                  <a:srgbClr val="005EB8"/>
                </a:solidFill>
              </a:rPr>
              <a:t>Referral/entry point and a brief description of what can be expected for</a:t>
            </a:r>
          </a:p>
          <a:p>
            <a:pPr marL="0" indent="0">
              <a:buNone/>
            </a:pPr>
            <a:endParaRPr lang="en-GB" sz="1600" dirty="0">
              <a:solidFill>
                <a:srgbClr val="005EB8"/>
              </a:solidFill>
            </a:endParaRPr>
          </a:p>
          <a:p>
            <a:pPr>
              <a:buFont typeface="Wingdings" panose="05000000000000000000" pitchFamily="2" charset="2"/>
              <a:buChar char="§"/>
            </a:pPr>
            <a:r>
              <a:rPr lang="en-GB" sz="1600" dirty="0">
                <a:solidFill>
                  <a:srgbClr val="005EB8"/>
                </a:solidFill>
              </a:rPr>
              <a:t>School Age -ASC (Autism Spectrum Condition) </a:t>
            </a:r>
          </a:p>
          <a:p>
            <a:pPr>
              <a:buFont typeface="Wingdings" panose="05000000000000000000" pitchFamily="2" charset="2"/>
              <a:buChar char="§"/>
            </a:pPr>
            <a:r>
              <a:rPr lang="en-GB" sz="1600" dirty="0">
                <a:solidFill>
                  <a:srgbClr val="005EB8"/>
                </a:solidFill>
              </a:rPr>
              <a:t>School Age -ADHD (Attention Deficit Hyperactivity Disorder)  from school starters up to 17yr 6months.</a:t>
            </a:r>
          </a:p>
          <a:p>
            <a:pPr>
              <a:buFont typeface="Wingdings" panose="05000000000000000000" pitchFamily="2" charset="2"/>
              <a:buChar char="§"/>
            </a:pPr>
            <a:r>
              <a:rPr lang="en-GB" sz="1600" dirty="0">
                <a:solidFill>
                  <a:srgbClr val="005EB8"/>
                </a:solidFill>
              </a:rPr>
              <a:t>Early Years  - </a:t>
            </a:r>
            <a:r>
              <a:rPr lang="en-GB" sz="1600" dirty="0">
                <a:solidFill>
                  <a:srgbClr val="0070C0"/>
                </a:solidFill>
              </a:rPr>
              <a:t>C</a:t>
            </a:r>
            <a:r>
              <a:rPr lang="en-GB" sz="1600" dirty="0">
                <a:solidFill>
                  <a:srgbClr val="0070C0"/>
                </a:solidFill>
                <a:effectLst/>
                <a:ea typeface="Calibri" panose="020F0502020204030204" pitchFamily="34" charset="0"/>
              </a:rPr>
              <a:t>hildren 0-5 years with a significant delay within an area of their development which includes all possible neurodevelopmental conditions</a:t>
            </a:r>
            <a:endParaRPr lang="en-GB" sz="1600" dirty="0">
              <a:solidFill>
                <a:srgbClr val="0070C0"/>
              </a:solidFill>
            </a:endParaRPr>
          </a:p>
          <a:p>
            <a:pPr>
              <a:buFont typeface="Wingdings" panose="05000000000000000000" pitchFamily="2" charset="2"/>
              <a:buChar char="§"/>
            </a:pPr>
            <a:r>
              <a:rPr lang="en-GB" sz="1600" dirty="0">
                <a:solidFill>
                  <a:srgbClr val="005EB8"/>
                </a:solidFill>
              </a:rPr>
              <a:t>School Age Tourette’s</a:t>
            </a:r>
          </a:p>
          <a:p>
            <a:pPr>
              <a:buFont typeface="Wingdings" panose="05000000000000000000" pitchFamily="2" charset="2"/>
              <a:buChar char="§"/>
            </a:pPr>
            <a:endParaRPr lang="en-GB" sz="1400" dirty="0">
              <a:solidFill>
                <a:srgbClr val="005EB8"/>
              </a:solidFill>
            </a:endParaRPr>
          </a:p>
          <a:p>
            <a:pPr marL="0" indent="0">
              <a:buNone/>
            </a:pPr>
            <a:endParaRPr lang="en-GB" sz="2800" dirty="0">
              <a:solidFill>
                <a:srgbClr val="005EB8"/>
              </a:solidFill>
            </a:endParaRPr>
          </a:p>
        </p:txBody>
      </p:sp>
      <p:sp>
        <p:nvSpPr>
          <p:cNvPr id="4" name="Rectangle 2">
            <a:extLst>
              <a:ext uri="{FF2B5EF4-FFF2-40B4-BE49-F238E27FC236}">
                <a16:creationId xmlns:a16="http://schemas.microsoft.com/office/drawing/2014/main" id="{93F417B5-246C-41CC-8E94-7C75EBC08DA1}"/>
              </a:ext>
            </a:extLst>
          </p:cNvPr>
          <p:cNvSpPr>
            <a:spLocks noChangeArrowheads="1"/>
          </p:cNvSpPr>
          <p:nvPr/>
        </p:nvSpPr>
        <p:spPr bwMode="auto">
          <a:xfrm>
            <a:off x="-15019" y="14335"/>
            <a:ext cx="990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5121" name="Picture 1">
            <a:extLst>
              <a:ext uri="{FF2B5EF4-FFF2-40B4-BE49-F238E27FC236}">
                <a16:creationId xmlns:a16="http://schemas.microsoft.com/office/drawing/2014/main" id="{BF4C8EDD-846E-449A-AC92-C280206B83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19" y="14335"/>
            <a:ext cx="2400300" cy="1152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47766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07F02-18BC-456F-9B31-96C153BB31E3}"/>
              </a:ext>
            </a:extLst>
          </p:cNvPr>
          <p:cNvSpPr>
            <a:spLocks noGrp="1"/>
          </p:cNvSpPr>
          <p:nvPr>
            <p:ph type="title"/>
          </p:nvPr>
        </p:nvSpPr>
        <p:spPr/>
        <p:txBody>
          <a:bodyPr/>
          <a:lstStyle/>
          <a:p>
            <a:pPr algn="l"/>
            <a:r>
              <a:rPr lang="en-GB" sz="3200" dirty="0" err="1">
                <a:solidFill>
                  <a:schemeClr val="tx1"/>
                </a:solidFill>
              </a:rPr>
              <a:t>Cont</a:t>
            </a:r>
            <a:r>
              <a:rPr lang="en-GB" sz="3200" dirty="0">
                <a:solidFill>
                  <a:schemeClr val="tx1"/>
                </a:solidFill>
              </a:rPr>
              <a:t>…..</a:t>
            </a:r>
          </a:p>
        </p:txBody>
      </p:sp>
      <p:sp>
        <p:nvSpPr>
          <p:cNvPr id="3" name="Content Placeholder 2">
            <a:extLst>
              <a:ext uri="{FF2B5EF4-FFF2-40B4-BE49-F238E27FC236}">
                <a16:creationId xmlns:a16="http://schemas.microsoft.com/office/drawing/2014/main" id="{51CD85C6-F236-46C6-A868-DC12BEDCC180}"/>
              </a:ext>
            </a:extLst>
          </p:cNvPr>
          <p:cNvSpPr>
            <a:spLocks noGrp="1"/>
          </p:cNvSpPr>
          <p:nvPr>
            <p:ph idx="1"/>
          </p:nvPr>
        </p:nvSpPr>
        <p:spPr>
          <a:xfrm>
            <a:off x="495300" y="1700808"/>
            <a:ext cx="8915400" cy="4824536"/>
          </a:xfrm>
        </p:spPr>
        <p:txBody>
          <a:bodyPr/>
          <a:lstStyle/>
          <a:p>
            <a:r>
              <a:rPr lang="en-GB" sz="2400" dirty="0">
                <a:solidFill>
                  <a:srgbClr val="005EB8"/>
                </a:solidFill>
              </a:rPr>
              <a:t>Timeframes –guidance for some areas of health e.g. 18weeks referral to treatment time- Consultant led .</a:t>
            </a:r>
          </a:p>
          <a:p>
            <a:endParaRPr lang="en-GB" sz="2400" dirty="0">
              <a:solidFill>
                <a:srgbClr val="005EB8"/>
              </a:solidFill>
              <a:highlight>
                <a:srgbClr val="FFFF00"/>
              </a:highlight>
            </a:endParaRPr>
          </a:p>
          <a:p>
            <a:pPr marL="0" indent="0">
              <a:buNone/>
            </a:pPr>
            <a:r>
              <a:rPr lang="en-GB" sz="2400" b="1" dirty="0"/>
              <a:t>We have also …</a:t>
            </a:r>
          </a:p>
          <a:p>
            <a:r>
              <a:rPr lang="en-GB" sz="2400" dirty="0">
                <a:solidFill>
                  <a:srgbClr val="005EB8"/>
                </a:solidFill>
              </a:rPr>
              <a:t>Mapped the current training on offer across the services. We can add this to the local offer</a:t>
            </a:r>
          </a:p>
          <a:p>
            <a:r>
              <a:rPr lang="en-GB" sz="2400" dirty="0">
                <a:solidFill>
                  <a:srgbClr val="005EB8"/>
                </a:solidFill>
              </a:rPr>
              <a:t>The Neuro developmental pathway manager has also mapped out useful services and website information which again can be added to the local offer</a:t>
            </a:r>
          </a:p>
        </p:txBody>
      </p:sp>
      <p:pic>
        <p:nvPicPr>
          <p:cNvPr id="4" name="Picture 1">
            <a:extLst>
              <a:ext uri="{FF2B5EF4-FFF2-40B4-BE49-F238E27FC236}">
                <a16:creationId xmlns:a16="http://schemas.microsoft.com/office/drawing/2014/main" id="{AD5DCC2D-757C-424D-860C-C6CC8F817B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19" y="14335"/>
            <a:ext cx="2400300" cy="1152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1542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A7539-206B-447C-A145-C4ED53094F6F}"/>
              </a:ext>
            </a:extLst>
          </p:cNvPr>
          <p:cNvSpPr>
            <a:spLocks noGrp="1"/>
          </p:cNvSpPr>
          <p:nvPr>
            <p:ph type="title"/>
          </p:nvPr>
        </p:nvSpPr>
        <p:spPr>
          <a:xfrm>
            <a:off x="513063" y="1133872"/>
            <a:ext cx="8915400" cy="1143000"/>
          </a:xfrm>
        </p:spPr>
        <p:txBody>
          <a:bodyPr/>
          <a:lstStyle/>
          <a:p>
            <a:r>
              <a:rPr lang="en-GB" sz="3200" dirty="0">
                <a:solidFill>
                  <a:schemeClr val="tx1"/>
                </a:solidFill>
              </a:rPr>
              <a:t>Mapping of current Neuro-Developmental services  </a:t>
            </a:r>
          </a:p>
        </p:txBody>
      </p:sp>
      <p:sp>
        <p:nvSpPr>
          <p:cNvPr id="3" name="Content Placeholder 2">
            <a:extLst>
              <a:ext uri="{FF2B5EF4-FFF2-40B4-BE49-F238E27FC236}">
                <a16:creationId xmlns:a16="http://schemas.microsoft.com/office/drawing/2014/main" id="{3B8CE0E0-1342-4B15-8CDA-4AF266833A90}"/>
              </a:ext>
            </a:extLst>
          </p:cNvPr>
          <p:cNvSpPr>
            <a:spLocks noGrp="1"/>
          </p:cNvSpPr>
          <p:nvPr>
            <p:ph idx="1"/>
          </p:nvPr>
        </p:nvSpPr>
        <p:spPr>
          <a:xfrm>
            <a:off x="504422" y="2276872"/>
            <a:ext cx="8915400" cy="4137323"/>
          </a:xfrm>
        </p:spPr>
        <p:txBody>
          <a:bodyPr/>
          <a:lstStyle/>
          <a:p>
            <a:pPr marL="0" indent="0">
              <a:buNone/>
            </a:pPr>
            <a:r>
              <a:rPr lang="en-GB" sz="2400" b="1" dirty="0"/>
              <a:t>We found, just like you said….</a:t>
            </a:r>
          </a:p>
          <a:p>
            <a:r>
              <a:rPr lang="en-GB" sz="2400" dirty="0">
                <a:solidFill>
                  <a:srgbClr val="005EB8"/>
                </a:solidFill>
              </a:rPr>
              <a:t>There are different referral routes in (GP/ School/other professionals)</a:t>
            </a:r>
          </a:p>
          <a:p>
            <a:r>
              <a:rPr lang="en-GB" sz="2400" dirty="0">
                <a:solidFill>
                  <a:srgbClr val="005EB8"/>
                </a:solidFill>
              </a:rPr>
              <a:t>You may get referred to different services (Paediatrician/Therapy services (Occupational Therapy/Physio/Speech And Language Therapy) /Educational Psychology/Early Years)</a:t>
            </a:r>
          </a:p>
          <a:p>
            <a:r>
              <a:rPr lang="en-GB" sz="2400" dirty="0">
                <a:solidFill>
                  <a:srgbClr val="005EB8"/>
                </a:solidFill>
              </a:rPr>
              <a:t>Variable timeframes up to point of diagnosis/non diagnosis</a:t>
            </a:r>
          </a:p>
          <a:p>
            <a:r>
              <a:rPr lang="en-GB" sz="2400" dirty="0">
                <a:solidFill>
                  <a:srgbClr val="005EB8"/>
                </a:solidFill>
              </a:rPr>
              <a:t>Unclear around what is the pathway</a:t>
            </a:r>
          </a:p>
        </p:txBody>
      </p:sp>
      <p:pic>
        <p:nvPicPr>
          <p:cNvPr id="4" name="Picture 1">
            <a:extLst>
              <a:ext uri="{FF2B5EF4-FFF2-40B4-BE49-F238E27FC236}">
                <a16:creationId xmlns:a16="http://schemas.microsoft.com/office/drawing/2014/main" id="{73CEFB7B-3273-4209-AA4F-47C2FCFC88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19" y="14335"/>
            <a:ext cx="2400300" cy="1152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2745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8ACFE-AC0D-4F41-A022-D03225A2B3BF}"/>
              </a:ext>
            </a:extLst>
          </p:cNvPr>
          <p:cNvSpPr>
            <a:spLocks noGrp="1"/>
          </p:cNvSpPr>
          <p:nvPr>
            <p:ph type="title"/>
          </p:nvPr>
        </p:nvSpPr>
        <p:spPr>
          <a:xfrm>
            <a:off x="488504" y="14335"/>
            <a:ext cx="8702264" cy="2037282"/>
          </a:xfrm>
        </p:spPr>
        <p:txBody>
          <a:bodyPr/>
          <a:lstStyle/>
          <a:p>
            <a:pPr algn="l"/>
            <a:r>
              <a:rPr lang="en-GB" sz="3200" dirty="0">
                <a:solidFill>
                  <a:schemeClr val="tx1"/>
                </a:solidFill>
              </a:rPr>
              <a:t>Draft mapping of the system</a:t>
            </a:r>
            <a:br>
              <a:rPr lang="en-GB" sz="3200" dirty="0">
                <a:solidFill>
                  <a:schemeClr val="tx1"/>
                </a:solidFill>
              </a:rPr>
            </a:br>
            <a:r>
              <a:rPr lang="en-GB" sz="3200" dirty="0">
                <a:solidFill>
                  <a:schemeClr val="tx1"/>
                </a:solidFill>
              </a:rPr>
              <a:t>&amp; contact info  </a:t>
            </a:r>
          </a:p>
        </p:txBody>
      </p:sp>
      <p:graphicFrame>
        <p:nvGraphicFramePr>
          <p:cNvPr id="4" name="Content Placeholder 3">
            <a:extLst>
              <a:ext uri="{FF2B5EF4-FFF2-40B4-BE49-F238E27FC236}">
                <a16:creationId xmlns:a16="http://schemas.microsoft.com/office/drawing/2014/main" id="{8BAC2D94-49EF-47F0-8E38-5E5E4F6F57DE}"/>
              </a:ext>
            </a:extLst>
          </p:cNvPr>
          <p:cNvGraphicFramePr>
            <a:graphicFrameLocks noGrp="1" noChangeAspect="1"/>
          </p:cNvGraphicFramePr>
          <p:nvPr>
            <p:ph idx="1"/>
            <p:extLst>
              <p:ext uri="{D42A27DB-BD31-4B8C-83A1-F6EECF244321}">
                <p14:modId xmlns:p14="http://schemas.microsoft.com/office/powerpoint/2010/main" val="2198746550"/>
              </p:ext>
            </p:extLst>
          </p:nvPr>
        </p:nvGraphicFramePr>
        <p:xfrm>
          <a:off x="1144708" y="1628800"/>
          <a:ext cx="3376244" cy="4564506"/>
        </p:xfrm>
        <a:graphic>
          <a:graphicData uri="http://schemas.openxmlformats.org/presentationml/2006/ole">
            <mc:AlternateContent xmlns:mc="http://schemas.openxmlformats.org/markup-compatibility/2006">
              <mc:Choice xmlns:v="urn:schemas-microsoft-com:vml" Requires="v">
                <p:oleObj spid="_x0000_s1058" name="Document" r:id="rId3" imgW="5731988" imgH="8817437" progId="Word.Document.12">
                  <p:embed/>
                </p:oleObj>
              </mc:Choice>
              <mc:Fallback>
                <p:oleObj name="Document" r:id="rId3" imgW="5731988" imgH="8817437" progId="Word.Document.12">
                  <p:embed/>
                  <p:pic>
                    <p:nvPicPr>
                      <p:cNvPr id="0" name=""/>
                      <p:cNvPicPr/>
                      <p:nvPr/>
                    </p:nvPicPr>
                    <p:blipFill>
                      <a:blip r:embed="rId4"/>
                      <a:stretch>
                        <a:fillRect/>
                      </a:stretch>
                    </p:blipFill>
                    <p:spPr>
                      <a:xfrm>
                        <a:off x="1144708" y="1628800"/>
                        <a:ext cx="3376244" cy="4564506"/>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26E1890E-A0CB-44C8-B657-C4CA03DE5C15}"/>
              </a:ext>
            </a:extLst>
          </p:cNvPr>
          <p:cNvGraphicFramePr>
            <a:graphicFrameLocks noChangeAspect="1"/>
          </p:cNvGraphicFramePr>
          <p:nvPr>
            <p:extLst>
              <p:ext uri="{D42A27DB-BD31-4B8C-83A1-F6EECF244321}">
                <p14:modId xmlns:p14="http://schemas.microsoft.com/office/powerpoint/2010/main" val="3729436475"/>
              </p:ext>
            </p:extLst>
          </p:nvPr>
        </p:nvGraphicFramePr>
        <p:xfrm>
          <a:off x="5457902" y="1628800"/>
          <a:ext cx="3742728" cy="4564506"/>
        </p:xfrm>
        <a:graphic>
          <a:graphicData uri="http://schemas.openxmlformats.org/presentationml/2006/ole">
            <mc:AlternateContent xmlns:mc="http://schemas.openxmlformats.org/markup-compatibility/2006">
              <mc:Choice xmlns:v="urn:schemas-microsoft-com:vml" Requires="v">
                <p:oleObj spid="_x0000_s1059" name="Document" r:id="rId5" imgW="9868314" imgH="13121296" progId="Word.Document.12">
                  <p:embed/>
                </p:oleObj>
              </mc:Choice>
              <mc:Fallback>
                <p:oleObj name="Document" r:id="rId5" imgW="9868314" imgH="13121296" progId="Word.Document.12">
                  <p:embed/>
                  <p:pic>
                    <p:nvPicPr>
                      <p:cNvPr id="0" name=""/>
                      <p:cNvPicPr/>
                      <p:nvPr/>
                    </p:nvPicPr>
                    <p:blipFill>
                      <a:blip r:embed="rId6"/>
                      <a:stretch>
                        <a:fillRect/>
                      </a:stretch>
                    </p:blipFill>
                    <p:spPr>
                      <a:xfrm>
                        <a:off x="5457902" y="1628800"/>
                        <a:ext cx="3742728" cy="4564506"/>
                      </a:xfrm>
                      <a:prstGeom prst="rect">
                        <a:avLst/>
                      </a:prstGeom>
                    </p:spPr>
                  </p:pic>
                </p:oleObj>
              </mc:Fallback>
            </mc:AlternateContent>
          </a:graphicData>
        </a:graphic>
      </p:graphicFrame>
    </p:spTree>
    <p:extLst>
      <p:ext uri="{BB962C8B-B14F-4D97-AF65-F5344CB8AC3E}">
        <p14:creationId xmlns:p14="http://schemas.microsoft.com/office/powerpoint/2010/main" val="671663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EDC00-0B64-4C2F-B13E-BF76E45C730F}"/>
              </a:ext>
            </a:extLst>
          </p:cNvPr>
          <p:cNvSpPr>
            <a:spLocks noGrp="1"/>
          </p:cNvSpPr>
          <p:nvPr>
            <p:ph type="title"/>
          </p:nvPr>
        </p:nvSpPr>
        <p:spPr/>
        <p:txBody>
          <a:bodyPr/>
          <a:lstStyle/>
          <a:p>
            <a:r>
              <a:rPr lang="en-GB" sz="3200" dirty="0">
                <a:solidFill>
                  <a:schemeClr val="tx1"/>
                </a:solidFill>
              </a:rPr>
              <a:t>Training mapping</a:t>
            </a:r>
          </a:p>
        </p:txBody>
      </p:sp>
      <p:pic>
        <p:nvPicPr>
          <p:cNvPr id="4" name="Content Placeholder 3">
            <a:extLst>
              <a:ext uri="{FF2B5EF4-FFF2-40B4-BE49-F238E27FC236}">
                <a16:creationId xmlns:a16="http://schemas.microsoft.com/office/drawing/2014/main" id="{B6EBBA16-B09E-42DE-AE1D-256B67940E83}"/>
              </a:ext>
            </a:extLst>
          </p:cNvPr>
          <p:cNvPicPr>
            <a:picLocks noGrp="1"/>
          </p:cNvPicPr>
          <p:nvPr>
            <p:ph idx="1"/>
          </p:nvPr>
        </p:nvPicPr>
        <p:blipFill rotWithShape="1">
          <a:blip r:embed="rId2"/>
          <a:srcRect l="5110" t="22155" r="6410" b="8103"/>
          <a:stretch/>
        </p:blipFill>
        <p:spPr bwMode="auto">
          <a:xfrm>
            <a:off x="495300" y="2081215"/>
            <a:ext cx="8915400" cy="3952871"/>
          </a:xfrm>
          <a:prstGeom prst="rect">
            <a:avLst/>
          </a:prstGeom>
          <a:ln>
            <a:noFill/>
          </a:ln>
          <a:extLst>
            <a:ext uri="{53640926-AAD7-44D8-BBD7-CCE9431645EC}">
              <a14:shadowObscured xmlns:a14="http://schemas.microsoft.com/office/drawing/2010/main"/>
            </a:ext>
          </a:extLst>
        </p:spPr>
      </p:pic>
      <p:pic>
        <p:nvPicPr>
          <p:cNvPr id="5" name="Picture 1">
            <a:extLst>
              <a:ext uri="{FF2B5EF4-FFF2-40B4-BE49-F238E27FC236}">
                <a16:creationId xmlns:a16="http://schemas.microsoft.com/office/drawing/2014/main" id="{75E68026-2413-44A9-BB24-932BE5B2D6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19" y="14335"/>
            <a:ext cx="2400300" cy="1152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07127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E68A4-642D-480A-B167-CF57A98509EB}"/>
              </a:ext>
            </a:extLst>
          </p:cNvPr>
          <p:cNvSpPr>
            <a:spLocks noGrp="1"/>
          </p:cNvSpPr>
          <p:nvPr>
            <p:ph type="title"/>
          </p:nvPr>
        </p:nvSpPr>
        <p:spPr>
          <a:xfrm>
            <a:off x="272480" y="1097024"/>
            <a:ext cx="8915400" cy="1143000"/>
          </a:xfrm>
        </p:spPr>
        <p:txBody>
          <a:bodyPr/>
          <a:lstStyle/>
          <a:p>
            <a:pPr algn="l"/>
            <a:r>
              <a:rPr lang="en-GB" sz="3200" dirty="0">
                <a:solidFill>
                  <a:schemeClr val="tx1"/>
                </a:solidFill>
              </a:rPr>
              <a:t>Continuing forward you also asked …</a:t>
            </a:r>
          </a:p>
        </p:txBody>
      </p:sp>
      <p:sp>
        <p:nvSpPr>
          <p:cNvPr id="3" name="Content Placeholder 2">
            <a:extLst>
              <a:ext uri="{FF2B5EF4-FFF2-40B4-BE49-F238E27FC236}">
                <a16:creationId xmlns:a16="http://schemas.microsoft.com/office/drawing/2014/main" id="{88C1D667-684B-4514-B5F8-54DABA41371E}"/>
              </a:ext>
            </a:extLst>
          </p:cNvPr>
          <p:cNvSpPr>
            <a:spLocks noGrp="1"/>
          </p:cNvSpPr>
          <p:nvPr>
            <p:ph idx="1"/>
          </p:nvPr>
        </p:nvSpPr>
        <p:spPr>
          <a:xfrm>
            <a:off x="495300" y="1978855"/>
            <a:ext cx="8915400" cy="4137323"/>
          </a:xfrm>
        </p:spPr>
        <p:txBody>
          <a:bodyPr/>
          <a:lstStyle/>
          <a:p>
            <a:pPr marL="0" indent="0">
              <a:lnSpc>
                <a:spcPct val="107000"/>
              </a:lnSpc>
              <a:spcAft>
                <a:spcPts val="800"/>
              </a:spcAft>
              <a:buNone/>
            </a:pPr>
            <a:r>
              <a:rPr lang="en-GB" sz="2800" b="1" dirty="0">
                <a:effectLst/>
                <a:latin typeface="Quicksand-Bold"/>
                <a:ea typeface="Calibri" panose="020F0502020204030204" pitchFamily="34" charset="0"/>
                <a:cs typeface="Quicksand-Bold"/>
              </a:rPr>
              <a:t>Next 12 months</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72C6"/>
                </a:solidFill>
                <a:effectLst/>
                <a:latin typeface="+mn-lt"/>
                <a:ea typeface="Calibri" panose="020F0502020204030204" pitchFamily="34" charset="0"/>
                <a:cs typeface="Quicksand-Medium"/>
              </a:rPr>
              <a:t>Clinic letters and information clearer</a:t>
            </a:r>
            <a:endParaRPr lang="en-GB" sz="2400" dirty="0">
              <a:solidFill>
                <a:srgbClr val="0072C6"/>
              </a:solidFill>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72C6"/>
                </a:solidFill>
                <a:effectLst/>
                <a:latin typeface="+mn-lt"/>
                <a:ea typeface="Calibri" panose="020F0502020204030204" pitchFamily="34" charset="0"/>
                <a:cs typeface="Quicksand-Medium"/>
              </a:rPr>
              <a:t>Pre diagnostic support</a:t>
            </a:r>
            <a:endParaRPr lang="en-GB" sz="2400" dirty="0">
              <a:solidFill>
                <a:srgbClr val="0072C6"/>
              </a:solidFill>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72C6"/>
                </a:solidFill>
                <a:effectLst/>
                <a:latin typeface="+mn-lt"/>
                <a:ea typeface="Calibri" panose="020F0502020204030204" pitchFamily="34" charset="0"/>
                <a:cs typeface="Quicksand-Medium"/>
              </a:rPr>
              <a:t>Useful co-produced information pack upon diagnosis</a:t>
            </a:r>
            <a:endParaRPr lang="en-GB" sz="2400" dirty="0">
              <a:solidFill>
                <a:srgbClr val="0072C6"/>
              </a:solidFill>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72C6"/>
                </a:solidFill>
                <a:effectLst/>
                <a:latin typeface="+mn-lt"/>
                <a:ea typeface="Calibri" panose="020F0502020204030204" pitchFamily="34" charset="0"/>
                <a:cs typeface="Quicksand-Medium"/>
              </a:rPr>
              <a:t>Post diagnostic support/signposting</a:t>
            </a:r>
            <a:endParaRPr lang="en-GB" sz="2400" dirty="0">
              <a:solidFill>
                <a:srgbClr val="0072C6"/>
              </a:solidFill>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72C6"/>
                </a:solidFill>
                <a:effectLst/>
                <a:latin typeface="+mn-lt"/>
                <a:ea typeface="Calibri" panose="020F0502020204030204" pitchFamily="34" charset="0"/>
                <a:cs typeface="Quicksand-Medium"/>
              </a:rPr>
              <a:t>Clinic letters and information clearer</a:t>
            </a:r>
            <a:endParaRPr lang="en-GB" sz="2400" dirty="0">
              <a:solidFill>
                <a:srgbClr val="0072C6"/>
              </a:solidFill>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72C6"/>
                </a:solidFill>
                <a:effectLst/>
                <a:latin typeface="+mn-lt"/>
                <a:ea typeface="Calibri" panose="020F0502020204030204" pitchFamily="34" charset="0"/>
                <a:cs typeface="Quicksand-Medium"/>
              </a:rPr>
              <a:t>Clarity on CAMHS interventions</a:t>
            </a:r>
            <a:endParaRPr lang="en-GB" sz="2400" dirty="0">
              <a:solidFill>
                <a:srgbClr val="0072C6"/>
              </a:solidFill>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72C6"/>
                </a:solidFill>
                <a:effectLst/>
                <a:latin typeface="+mn-lt"/>
                <a:ea typeface="Calibri" panose="020F0502020204030204" pitchFamily="34" charset="0"/>
                <a:cs typeface="Quicksand-Medium"/>
              </a:rPr>
              <a:t>All included and clear on the Local Offer.</a:t>
            </a:r>
            <a:endParaRPr lang="en-GB" sz="2400" dirty="0">
              <a:solidFill>
                <a:srgbClr val="0072C6"/>
              </a:solidFill>
              <a:effectLst/>
              <a:latin typeface="+mn-lt"/>
              <a:ea typeface="Calibri" panose="020F0502020204030204" pitchFamily="34" charset="0"/>
              <a:cs typeface="Times New Roman" panose="02020603050405020304" pitchFamily="18" charset="0"/>
            </a:endParaRPr>
          </a:p>
        </p:txBody>
      </p:sp>
      <p:pic>
        <p:nvPicPr>
          <p:cNvPr id="4" name="Picture 1">
            <a:extLst>
              <a:ext uri="{FF2B5EF4-FFF2-40B4-BE49-F238E27FC236}">
                <a16:creationId xmlns:a16="http://schemas.microsoft.com/office/drawing/2014/main" id="{0AE0EFBF-0EB0-4772-B870-7E0A9C9EE9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19" y="14335"/>
            <a:ext cx="2400300" cy="1152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8509019"/>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12F57E81C33714CB0F13419258C03EE" ma:contentTypeVersion="9" ma:contentTypeDescription="Create a new document." ma:contentTypeScope="" ma:versionID="1e3e355b724547dbfc6d34c762c03366">
  <xsd:schema xmlns:xsd="http://www.w3.org/2001/XMLSchema" xmlns:xs="http://www.w3.org/2001/XMLSchema" xmlns:p="http://schemas.microsoft.com/office/2006/metadata/properties" xmlns:ns2="d59c3f97-0e89-4ae5-abfd-fefed87e1040" targetNamespace="http://schemas.microsoft.com/office/2006/metadata/properties" ma:root="true" ma:fieldsID="68ea526182b1308e2e9bd369ef344d9a" ns2:_="">
    <xsd:import namespace="d59c3f97-0e89-4ae5-abfd-fefed87e1040"/>
    <xsd:element name="properties">
      <xsd:complexType>
        <xsd:sequence>
          <xsd:element name="documentManagement">
            <xsd:complexType>
              <xsd:all>
                <xsd:element ref="ns2:Word_x0020_Version" minOccurs="0"/>
                <xsd:element ref="ns2:Name_x0020_of_x0020_Committee_x002f_Group" minOccurs="0"/>
                <xsd:element ref="ns2:Responsible_x0020_Owner" minOccurs="0"/>
                <xsd:element ref="ns2:Date_x0020_Update" minOccurs="0"/>
                <xsd:element ref="ns2:TOR_x0020_Docume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9c3f97-0e89-4ae5-abfd-fefed87e1040" elementFormDefault="qualified">
    <xsd:import namespace="http://schemas.microsoft.com/office/2006/documentManagement/types"/>
    <xsd:import namespace="http://schemas.microsoft.com/office/infopath/2007/PartnerControls"/>
    <xsd:element name="Word_x0020_Version" ma:index="8" nillable="true" ma:displayName="Word Version" ma:format="Hyperlink" ma:internalName="Word_x0020_Version">
      <xsd:complexType>
        <xsd:complexContent>
          <xsd:extension base="dms:URL">
            <xsd:sequence>
              <xsd:element name="Url" type="dms:ValidUrl" minOccurs="0" nillable="true"/>
              <xsd:element name="Description" type="xsd:string" nillable="true"/>
            </xsd:sequence>
          </xsd:extension>
        </xsd:complexContent>
      </xsd:complexType>
    </xsd:element>
    <xsd:element name="Name_x0020_of_x0020_Committee_x002f_Group" ma:index="9" nillable="true" ma:displayName="Name of Committee/Group" ma:internalName="Name_x0020_of_x0020_Committee_x002f_Group">
      <xsd:simpleType>
        <xsd:restriction base="dms:Text">
          <xsd:maxLength value="255"/>
        </xsd:restriction>
      </xsd:simpleType>
    </xsd:element>
    <xsd:element name="Responsible_x0020_Owner" ma:index="10" nillable="true" ma:displayName="Responsible Owner" ma:internalName="Responsible_x0020_Owner">
      <xsd:simpleType>
        <xsd:restriction base="dms:Text">
          <xsd:maxLength value="255"/>
        </xsd:restriction>
      </xsd:simpleType>
    </xsd:element>
    <xsd:element name="Date_x0020_Update" ma:index="11" nillable="true" ma:displayName="Dated Updated" ma:format="DateOnly" ma:internalName="Date_x0020_Update">
      <xsd:simpleType>
        <xsd:restriction base="dms:DateTime"/>
      </xsd:simpleType>
    </xsd:element>
    <xsd:element name="TOR_x0020_Document" ma:index="12" nillable="true" ma:displayName="TOR Document" ma:internalName="TOR_x0020_Document">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Responsible_x0020_Owner xmlns="d59c3f97-0e89-4ae5-abfd-fefed87e1040" xsi:nil="true"/>
    <Date_x0020_Update xmlns="d59c3f97-0e89-4ae5-abfd-fefed87e1040" xsi:nil="true"/>
    <Name_x0020_of_x0020_Committee_x002f_Group xmlns="d59c3f97-0e89-4ae5-abfd-fefed87e1040" xsi:nil="true"/>
    <TOR_x0020_Document xmlns="d59c3f97-0e89-4ae5-abfd-fefed87e1040" xsi:nil="true"/>
    <Word_x0020_Version xmlns="d59c3f97-0e89-4ae5-abfd-fefed87e1040">
      <Url xsi:nil="true"/>
      <Description xsi:nil="true"/>
    </Word_x0020_Version>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99B0FB1-07CE-41BA-A98F-F0131543499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59c3f97-0e89-4ae5-abfd-fefed87e10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3B57171-C5C4-48CC-B31C-CD2A5497844D}">
  <ds:schemaRefs>
    <ds:schemaRef ds:uri="http://purl.org/dc/elements/1.1/"/>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d59c3f97-0e89-4ae5-abfd-fefed87e1040"/>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F6EE8012-4547-4DA3-B0EC-05B0E9F8F30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403</TotalTime>
  <Words>943</Words>
  <Application>Microsoft Office PowerPoint</Application>
  <PresentationFormat>A4 Paper (210x297 mm)</PresentationFormat>
  <Paragraphs>97</Paragraphs>
  <Slides>14</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21" baseType="lpstr">
      <vt:lpstr>Arial</vt:lpstr>
      <vt:lpstr>Calibri</vt:lpstr>
      <vt:lpstr>Quicksand-Bold</vt:lpstr>
      <vt:lpstr>Symbol</vt:lpstr>
      <vt:lpstr>Wingdings</vt:lpstr>
      <vt:lpstr>1_Office Theme</vt:lpstr>
      <vt:lpstr>Document</vt:lpstr>
      <vt:lpstr>Feedback for Parent Carer Forum </vt:lpstr>
      <vt:lpstr>Thank you for sharing your experiences with us. You said…………</vt:lpstr>
      <vt:lpstr>What you asked from us …..</vt:lpstr>
      <vt:lpstr>PowerPoint Presentation</vt:lpstr>
      <vt:lpstr>Cont…..</vt:lpstr>
      <vt:lpstr>Mapping of current Neuro-Developmental services  </vt:lpstr>
      <vt:lpstr>Draft mapping of the system &amp; contact info  </vt:lpstr>
      <vt:lpstr>Training mapping</vt:lpstr>
      <vt:lpstr>Continuing forward you also asked …</vt:lpstr>
      <vt:lpstr>PowerPoint Presentation</vt:lpstr>
      <vt:lpstr>Key Themes – Moving on  across the pathways for the vision</vt:lpstr>
      <vt:lpstr>Key Themes – Meeting Chat </vt:lpstr>
      <vt:lpstr>Next Steps… </vt:lpstr>
      <vt:lpstr>Thank you </vt:lpstr>
    </vt:vector>
  </TitlesOfParts>
  <Company>NWCSU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Alexia.Mitton</dc:creator>
  <cp:lastModifiedBy>PRICE, Lorraine (WRIGHTINGTON, WIGAN AND LEIGH NHS FOUNDATION TRUST)</cp:lastModifiedBy>
  <cp:revision>41</cp:revision>
  <dcterms:created xsi:type="dcterms:W3CDTF">2017-10-23T13:19:43Z</dcterms:created>
  <dcterms:modified xsi:type="dcterms:W3CDTF">2022-03-22T22:55:03Z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0x010100A12F57E81C33714CB0F13419258C03EE</vt:lpwstr>
  </property>
</Properties>
</file>